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7" r:id="rId6"/>
    <p:sldId id="269" r:id="rId7"/>
    <p:sldId id="265" r:id="rId8"/>
    <p:sldId id="266" r:id="rId9"/>
    <p:sldId id="268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0" r:id="rId20"/>
    <p:sldId id="280" r:id="rId21"/>
    <p:sldId id="281" r:id="rId22"/>
    <p:sldId id="282" r:id="rId23"/>
    <p:sldId id="283" r:id="rId24"/>
    <p:sldId id="284" r:id="rId25"/>
    <p:sldId id="285" r:id="rId26"/>
    <p:sldId id="261" r:id="rId27"/>
    <p:sldId id="286" r:id="rId28"/>
    <p:sldId id="287" r:id="rId29"/>
    <p:sldId id="288" r:id="rId30"/>
    <p:sldId id="289" r:id="rId31"/>
    <p:sldId id="290" r:id="rId32"/>
    <p:sldId id="293" r:id="rId33"/>
    <p:sldId id="262" r:id="rId34"/>
    <p:sldId id="291" r:id="rId35"/>
    <p:sldId id="292" r:id="rId36"/>
    <p:sldId id="294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7" r:id="rId48"/>
    <p:sldId id="306" r:id="rId49"/>
    <p:sldId id="326" r:id="rId50"/>
    <p:sldId id="327" r:id="rId51"/>
    <p:sldId id="325" r:id="rId52"/>
    <p:sldId id="323" r:id="rId53"/>
    <p:sldId id="324" r:id="rId54"/>
    <p:sldId id="263" r:id="rId55"/>
    <p:sldId id="264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Corbel" panose="020B0503020204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21f230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21f230c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f21f230c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f21f230c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f21f230cd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f21f230cd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f21f23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f21f230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f21f230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21f230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21f230c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f21f230cd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21f230c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21f230c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21f230cd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21f230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21f230c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21f230c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9299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21f230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21f230c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21f230c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21f230c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21f230cd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21f230cd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f21f230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f21f230c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f21f230cd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21f230c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21f230c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21f230cd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99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9.png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9" Type="http://schemas.openxmlformats.org/officeDocument/2006/relationships/image" Target="../media/image17.png"/><Relationship Id="rId1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.png"/><Relationship Id="rId21" Type="http://schemas.openxmlformats.org/officeDocument/2006/relationships/image" Target="../media/image26.png"/><Relationship Id="rId17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19" Type="http://schemas.openxmlformats.org/officeDocument/2006/relationships/image" Target="../media/image21.png"/><Relationship Id="rId2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png"/><Relationship Id="rId34" Type="http://schemas.openxmlformats.org/officeDocument/2006/relationships/image" Target="../media/image51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31" Type="http://schemas.openxmlformats.org/officeDocument/2006/relationships/image" Target="../media/image48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1.png"/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7.png"/><Relationship Id="rId21" Type="http://schemas.openxmlformats.org/officeDocument/2006/relationships/image" Target="../media/image7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9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4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9.png"/><Relationship Id="rId7" Type="http://schemas.openxmlformats.org/officeDocument/2006/relationships/image" Target="../media/image3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1" Type="http://schemas.openxmlformats.org/officeDocument/2006/relationships/image" Target="../media/image121.png"/><Relationship Id="rId7" Type="http://schemas.openxmlformats.org/officeDocument/2006/relationships/image" Target="../media/image87.png"/><Relationship Id="rId12" Type="http://schemas.openxmlformats.org/officeDocument/2006/relationships/image" Target="../media/image104.png"/><Relationship Id="rId17" Type="http://schemas.openxmlformats.org/officeDocument/2006/relationships/image" Target="../media/image117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103.png"/><Relationship Id="rId5" Type="http://schemas.openxmlformats.org/officeDocument/2006/relationships/image" Target="../media/image112.png"/><Relationship Id="rId15" Type="http://schemas.openxmlformats.org/officeDocument/2006/relationships/image" Target="../media/image115.png"/><Relationship Id="rId10" Type="http://schemas.openxmlformats.org/officeDocument/2006/relationships/image" Target="../media/image95.png"/><Relationship Id="rId19" Type="http://schemas.openxmlformats.org/officeDocument/2006/relationships/image" Target="../media/image119.png"/><Relationship Id="rId4" Type="http://schemas.openxmlformats.org/officeDocument/2006/relationships/image" Target="../media/image105.png"/><Relationship Id="rId9" Type="http://schemas.openxmlformats.org/officeDocument/2006/relationships/image" Target="../media/image93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13" Type="http://schemas.openxmlformats.org/officeDocument/2006/relationships/image" Target="../media/image1220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0.png"/><Relationship Id="rId12" Type="http://schemas.openxmlformats.org/officeDocument/2006/relationships/image" Target="../media/image1210.png"/><Relationship Id="rId17" Type="http://schemas.openxmlformats.org/officeDocument/2006/relationships/image" Target="../media/image126.png"/><Relationship Id="rId2" Type="http://schemas.openxmlformats.org/officeDocument/2006/relationships/image" Target="../media/image105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0.png"/><Relationship Id="rId11" Type="http://schemas.openxmlformats.org/officeDocument/2006/relationships/image" Target="../media/image1200.png"/><Relationship Id="rId5" Type="http://schemas.openxmlformats.org/officeDocument/2006/relationships/image" Target="../media/image1140.png"/><Relationship Id="rId15" Type="http://schemas.openxmlformats.org/officeDocument/2006/relationships/image" Target="../media/image124.png"/><Relationship Id="rId10" Type="http://schemas.openxmlformats.org/officeDocument/2006/relationships/image" Target="../media/image1190.png"/><Relationship Id="rId19" Type="http://schemas.openxmlformats.org/officeDocument/2006/relationships/image" Target="../media/image128.png"/><Relationship Id="rId4" Type="http://schemas.openxmlformats.org/officeDocument/2006/relationships/image" Target="../media/image1130.png"/><Relationship Id="rId9" Type="http://schemas.openxmlformats.org/officeDocument/2006/relationships/image" Target="../media/image1180.png"/><Relationship Id="rId1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2" Type="http://schemas.openxmlformats.org/officeDocument/2006/relationships/image" Target="../media/image139.png"/><Relationship Id="rId7" Type="http://schemas.openxmlformats.org/officeDocument/2006/relationships/image" Target="../media/image121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38.png"/><Relationship Id="rId15" Type="http://schemas.openxmlformats.org/officeDocument/2006/relationships/image" Target="../media/image123.png"/><Relationship Id="rId10" Type="http://schemas.openxmlformats.org/officeDocument/2006/relationships/image" Target="../media/image137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31.png"/><Relationship Id="rId21" Type="http://schemas.openxmlformats.org/officeDocument/2006/relationships/image" Target="../media/image159.png"/><Relationship Id="rId12" Type="http://schemas.openxmlformats.org/officeDocument/2006/relationships/image" Target="../media/image152.png"/><Relationship Id="rId17" Type="http://schemas.openxmlformats.org/officeDocument/2006/relationships/image" Target="../media/image130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51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7.png"/><Relationship Id="rId14" Type="http://schemas.openxmlformats.org/officeDocument/2006/relationships/image" Target="../media/image154.png"/><Relationship Id="rId22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13" Type="http://schemas.openxmlformats.org/officeDocument/2006/relationships/image" Target="../media/image1330.png"/><Relationship Id="rId18" Type="http://schemas.openxmlformats.org/officeDocument/2006/relationships/image" Target="../media/image145.png"/><Relationship Id="rId3" Type="http://schemas.openxmlformats.org/officeDocument/2006/relationships/image" Target="../media/image550.png"/><Relationship Id="rId21" Type="http://schemas.openxmlformats.org/officeDocument/2006/relationships/image" Target="../media/image148.png"/><Relationship Id="rId7" Type="http://schemas.openxmlformats.org/officeDocument/2006/relationships/image" Target="../media/image950.png"/><Relationship Id="rId12" Type="http://schemas.openxmlformats.org/officeDocument/2006/relationships/image" Target="../media/image1320.png"/><Relationship Id="rId17" Type="http://schemas.openxmlformats.org/officeDocument/2006/relationships/image" Target="../media/image144.png"/><Relationship Id="rId2" Type="http://schemas.openxmlformats.org/officeDocument/2006/relationships/image" Target="../media/image300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310.png"/><Relationship Id="rId24" Type="http://schemas.openxmlformats.org/officeDocument/2006/relationships/image" Target="../media/image175.png"/><Relationship Id="rId5" Type="http://schemas.openxmlformats.org/officeDocument/2006/relationships/image" Target="../media/image880.png"/><Relationship Id="rId15" Type="http://schemas.openxmlformats.org/officeDocument/2006/relationships/image" Target="../media/image135.png"/><Relationship Id="rId23" Type="http://schemas.openxmlformats.org/officeDocument/2006/relationships/image" Target="../media/image161.png"/><Relationship Id="rId10" Type="http://schemas.openxmlformats.org/officeDocument/2006/relationships/image" Target="../media/image1300.png"/><Relationship Id="rId19" Type="http://schemas.openxmlformats.org/officeDocument/2006/relationships/image" Target="../media/image146.png"/><Relationship Id="rId4" Type="http://schemas.openxmlformats.org/officeDocument/2006/relationships/image" Target="../media/image870.png"/><Relationship Id="rId9" Type="http://schemas.openxmlformats.org/officeDocument/2006/relationships/image" Target="../media/image1040.png"/><Relationship Id="rId14" Type="http://schemas.openxmlformats.org/officeDocument/2006/relationships/image" Target="../media/image1340.png"/><Relationship Id="rId22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80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12" Type="http://schemas.openxmlformats.org/officeDocument/2006/relationships/image" Target="../media/image17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78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8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12" Type="http://schemas.openxmlformats.org/officeDocument/2006/relationships/image" Target="../media/image18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81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12" Type="http://schemas.openxmlformats.org/officeDocument/2006/relationships/image" Target="../media/image18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84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86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3-rnn.ipynb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62/neco.1997.9.8.17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38/s41598-018-33321-1" TargetMode="External"/><Relationship Id="rId5" Type="http://schemas.openxmlformats.org/officeDocument/2006/relationships/hyperlink" Target="https://doi.org/10.3115/v1/d14-1179" TargetMode="External"/><Relationship Id="rId4" Type="http://schemas.openxmlformats.org/officeDocument/2006/relationships/hyperlink" Target="https://doi.org/10.1109/78.65009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82C068-4E5D-4B4F-80FE-09486573CACD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BE0B8-448F-44B2-9AF5-B9BB745AE105}"/>
              </a:ext>
            </a:extLst>
          </p:cNvPr>
          <p:cNvSpPr/>
          <p:nvPr/>
        </p:nvSpPr>
        <p:spPr>
          <a:xfrm>
            <a:off x="3293616" y="3009530"/>
            <a:ext cx="4847207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predicting the next word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Classical MLP: specify the size of the input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84BB7-70CD-43BF-AF34-1BB407814AB2}"/>
              </a:ext>
            </a:extLst>
          </p:cNvPr>
          <p:cNvSpPr txBox="1"/>
          <p:nvPr/>
        </p:nvSpPr>
        <p:spPr>
          <a:xfrm>
            <a:off x="4962618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B211F-6F74-4AB8-A0D3-B9B2976AB75F}"/>
              </a:ext>
            </a:extLst>
          </p:cNvPr>
          <p:cNvSpPr txBox="1"/>
          <p:nvPr/>
        </p:nvSpPr>
        <p:spPr>
          <a:xfrm>
            <a:off x="7797115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D975B6-4A33-45B1-8D56-611C30127843}"/>
              </a:ext>
            </a:extLst>
          </p:cNvPr>
          <p:cNvGrpSpPr/>
          <p:nvPr/>
        </p:nvGrpSpPr>
        <p:grpSpPr>
          <a:xfrm>
            <a:off x="8785192" y="312941"/>
            <a:ext cx="2871189" cy="1747360"/>
            <a:chOff x="7001150" y="2492449"/>
            <a:chExt cx="4883140" cy="29718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95DF8E-B338-4396-ABD2-FE151C9F9E16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6C8EECD-6194-42CE-91D2-176D5150A76D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711086A-3CAD-4844-ACF0-2E12A63B9585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BC0BC550-14E3-4696-97D4-B238F08C5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74AE25-42C1-43EE-A133-23966C152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19DA0129-13F7-446F-B3B8-A76337D57A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073E4DE5-8605-4232-BD9D-361596897D2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073E4DE5-8605-4232-BD9D-361596897D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560075-8DCE-48FB-8CAB-EB2D3E8B7D1A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CBAAC23-5FE9-4CCB-84A4-82CEDF964FF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38344B9-87D1-4F5B-9A4B-1A629139445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C2B2B4E4-CB25-4418-A9F4-D087AED42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5A4BCC4E-591D-425B-8C17-6774F4A6A3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D96D6D11-E704-4549-9425-59910A24A8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84539689-5ECB-4D1C-97CA-A16AF78DE26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84539689-5ECB-4D1C-97CA-A16AF78DE2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B8BF31-733C-457D-A12A-E3DBEDCE13A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0BAAD2-21E2-4BAD-987B-41E124C282D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2DFC56A-F2F0-45DB-B443-EFA683F7B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300B0E-2A99-43DF-8F63-CA782E61F2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076EE2B-AD11-466F-AA4D-75938A8DEBF0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8119A96-B2C1-48AE-933F-D8F3B88C08B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9CF4310-E2B3-4664-ABEC-978A9E976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8A0F8B-0320-4D6E-ACCA-8C7096F56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D8F2F8-419E-4771-A5C7-39A2066A2BC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AE6D2F-C1AD-415D-A5BA-7B9FCF667790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F959B1A-F452-4D7D-9B84-9C2C70BEB80B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8C4ABDC-AE3D-4FD0-B842-255BE20514A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020EABC-4897-4B15-891B-449BD532B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8AD4FA8B-7C90-46EA-9CDB-ACD906737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5BAE6F7B-50DA-47A6-B4EA-9B6958548C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194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AD16AD35-5B95-49EA-844D-F6E813F17BF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AD16AD35-5B95-49EA-844D-F6E813F17BF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5078AA-C828-4246-A9A1-B37407CB844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E8FBD2-760A-4F0E-964A-8855894E109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8F50E3C-E2D7-4933-9D70-B04F85011C48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25219-B18A-41CA-B9CE-E40EB44A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99C17B-51D1-48CB-88FD-083C5A00673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AD8782B-E53C-4258-BA48-6CA3664F968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20170B-CA0E-42EF-BFC9-9A2A8DFF4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4424B7-DF27-47E5-A6A6-BE64304C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91D550-0DD6-46E0-ABAA-B9E3123AFF3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FF86B-3FD9-4F6B-BA75-32FD9CAC8B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430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73C4B5-CFA1-4C03-9D0B-1955B244FE14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456D3-1FD3-4E01-BD89-8B412C7E0862}"/>
              </a:ext>
            </a:extLst>
          </p:cNvPr>
          <p:cNvSpPr/>
          <p:nvPr/>
        </p:nvSpPr>
        <p:spPr>
          <a:xfrm>
            <a:off x="7403977" y="3009530"/>
            <a:ext cx="736846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90D18-5B7A-4A4F-B9C5-B986CE821CE9}"/>
              </a:ext>
            </a:extLst>
          </p:cNvPr>
          <p:cNvSpPr txBox="1"/>
          <p:nvPr/>
        </p:nvSpPr>
        <p:spPr>
          <a:xfrm>
            <a:off x="6838321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F5D96-BB13-4E7F-8926-B036CAA52671}"/>
              </a:ext>
            </a:extLst>
          </p:cNvPr>
          <p:cNvSpPr txBox="1"/>
          <p:nvPr/>
        </p:nvSpPr>
        <p:spPr>
          <a:xfrm>
            <a:off x="7967711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a fixed window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How to encode this numerically?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Split the input vector in parts</a:t>
            </a:r>
          </a:p>
          <a:p>
            <a:pPr marL="50800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A4AF6E-3FC6-4D8C-A60E-38A0BF69255B}"/>
              </a:ext>
            </a:extLst>
          </p:cNvPr>
          <p:cNvGrpSpPr/>
          <p:nvPr/>
        </p:nvGrpSpPr>
        <p:grpSpPr>
          <a:xfrm>
            <a:off x="7066754" y="4713857"/>
            <a:ext cx="2561539" cy="1581442"/>
            <a:chOff x="7066754" y="4713857"/>
            <a:chExt cx="2561539" cy="15814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BCD698-F56C-41E7-9B28-90D360E08811}"/>
                </a:ext>
              </a:extLst>
            </p:cNvPr>
            <p:cNvGrpSpPr/>
            <p:nvPr/>
          </p:nvGrpSpPr>
          <p:grpSpPr>
            <a:xfrm rot="5400000">
              <a:off x="8115877" y="3664734"/>
              <a:ext cx="463294" cy="2561539"/>
              <a:chOff x="6426504" y="4212123"/>
              <a:chExt cx="463294" cy="256153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EE9C307-D381-4CCD-945D-25783C84BCDC}"/>
                  </a:ext>
                </a:extLst>
              </p:cNvPr>
              <p:cNvSpPr/>
              <p:nvPr/>
            </p:nvSpPr>
            <p:spPr>
              <a:xfrm>
                <a:off x="6426504" y="4212123"/>
                <a:ext cx="463294" cy="256153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E5888A4-3828-4CE5-905A-A9F31F63547F}"/>
                  </a:ext>
                </a:extLst>
              </p:cNvPr>
              <p:cNvGrpSpPr/>
              <p:nvPr/>
            </p:nvGrpSpPr>
            <p:grpSpPr>
              <a:xfrm>
                <a:off x="6480841" y="4275351"/>
                <a:ext cx="354620" cy="2435083"/>
                <a:chOff x="6482271" y="4253751"/>
                <a:chExt cx="354620" cy="243508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C7729A64-C245-4D00-B24F-4C5023423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4253751"/>
                      <a:ext cx="354620" cy="354620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  <a:lumOff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C7729A64-C245-4D00-B24F-4C50234233F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4253751"/>
                      <a:ext cx="354620" cy="354620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E6FF2C4B-1CBC-4867-AE92-79F5FE5C0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4669844"/>
                      <a:ext cx="354620" cy="354620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  <a:lumOff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E6FF2C4B-1CBC-4867-AE92-79F5FE5C0EA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4669844"/>
                      <a:ext cx="354620" cy="354620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D2432E05-127A-434C-89FF-E80F446E73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5085937"/>
                      <a:ext cx="354620" cy="354620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  <a:lumOff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D2432E05-127A-434C-89FF-E80F446E73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5085937"/>
                      <a:ext cx="354620" cy="354620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4095B928-6111-467E-ACD2-5597010D8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5502030"/>
                      <a:ext cx="354620" cy="354620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4095B928-6111-467E-ACD2-5597010D8C8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5502030"/>
                      <a:ext cx="354620" cy="354620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DAFAD743-B55C-4543-BBCA-7D03DAA2E6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5918123"/>
                      <a:ext cx="354620" cy="354620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DAFAD743-B55C-4543-BBCA-7D03DAA2E6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5918123"/>
                      <a:ext cx="354620" cy="354620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9835BD7-4BBF-40B7-9DEE-BCFC44EE7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6334214"/>
                      <a:ext cx="354620" cy="354620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9835BD7-4BBF-40B7-9DEE-BCFC44EE781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6334214"/>
                      <a:ext cx="354620" cy="354620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D8C1A-53CE-48ED-9DC9-0EB7A074965A}"/>
                </a:ext>
              </a:extLst>
            </p:cNvPr>
            <p:cNvSpPr txBox="1"/>
            <p:nvPr/>
          </p:nvSpPr>
          <p:spPr>
            <a:xfrm>
              <a:off x="7477041" y="5191152"/>
              <a:ext cx="502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for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B01AE67-5B1F-41DC-8947-65B7228B7E81}"/>
                </a:ext>
              </a:extLst>
            </p:cNvPr>
            <p:cNvSpPr txBox="1"/>
            <p:nvPr/>
          </p:nvSpPr>
          <p:spPr>
            <a:xfrm>
              <a:off x="8816812" y="5191152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7D67F0-0C0F-40A2-A066-B8769CDADD8E}"/>
                </a:ext>
              </a:extLst>
            </p:cNvPr>
            <p:cNvSpPr txBox="1"/>
            <p:nvPr/>
          </p:nvSpPr>
          <p:spPr>
            <a:xfrm>
              <a:off x="7709719" y="5895189"/>
              <a:ext cx="127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prediction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67C1931-E310-4190-8756-5AEA52F7C093}"/>
                </a:ext>
              </a:extLst>
            </p:cNvPr>
            <p:cNvCxnSpPr/>
            <p:nvPr/>
          </p:nvCxnSpPr>
          <p:spPr>
            <a:xfrm>
              <a:off x="8347074" y="5320186"/>
              <a:ext cx="0" cy="3875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7C297-3FDB-40B8-8DE4-645AB8EDD15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82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can’t model long-term dependencies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France</a:t>
            </a:r>
            <a:r>
              <a:rPr lang="en-US" dirty="0"/>
              <a:t> is where I grew up, but now I live in Boston. I speak fluent …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Information from the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distant past </a:t>
            </a:r>
            <a:r>
              <a:rPr lang="en-US" dirty="0">
                <a:sym typeface="Wingdings" panose="05000000000000000000" pitchFamily="2" charset="2"/>
              </a:rPr>
              <a:t>is required to accurately predict the next word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549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93AC95A-90E6-4391-9C74-C2B0711AA79A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CAEEA0-C98A-4BB6-99BA-A71B66358094}"/>
              </a:ext>
            </a:extLst>
          </p:cNvPr>
          <p:cNvSpPr/>
          <p:nvPr/>
        </p:nvSpPr>
        <p:spPr>
          <a:xfrm>
            <a:off x="3293616" y="3009530"/>
            <a:ext cx="4847207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3FABAD-241C-4ACB-A712-6613A670CBDE}"/>
              </a:ext>
            </a:extLst>
          </p:cNvPr>
          <p:cNvSpPr txBox="1"/>
          <p:nvPr/>
        </p:nvSpPr>
        <p:spPr>
          <a:xfrm>
            <a:off x="4962618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2D30A1A-AC7C-4379-8422-060236A928CF}"/>
              </a:ext>
            </a:extLst>
          </p:cNvPr>
          <p:cNvSpPr txBox="1"/>
          <p:nvPr/>
        </p:nvSpPr>
        <p:spPr>
          <a:xfrm>
            <a:off x="7797115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entire sequence as sets of counts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This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morning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took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my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dog</a:t>
            </a:r>
            <a:r>
              <a:rPr lang="en-US" dirty="0"/>
              <a:t>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How to encode this numerically?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Fixed length vector with word counts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Bag of words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C69B5-BBF5-4A65-A773-4AEFC1CB609A}"/>
              </a:ext>
            </a:extLst>
          </p:cNvPr>
          <p:cNvGrpSpPr/>
          <p:nvPr/>
        </p:nvGrpSpPr>
        <p:grpSpPr>
          <a:xfrm>
            <a:off x="7188739" y="4500596"/>
            <a:ext cx="4632752" cy="1581442"/>
            <a:chOff x="7188739" y="4500596"/>
            <a:chExt cx="4632752" cy="158144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EE9C307-D381-4CCD-945D-25783C84BCDC}"/>
                </a:ext>
              </a:extLst>
            </p:cNvPr>
            <p:cNvSpPr/>
            <p:nvPr/>
          </p:nvSpPr>
          <p:spPr>
            <a:xfrm rot="5400000">
              <a:off x="9273468" y="2415867"/>
              <a:ext cx="463294" cy="46327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7D67F0-0C0F-40A2-A066-B8769CDADD8E}"/>
                </a:ext>
              </a:extLst>
            </p:cNvPr>
            <p:cNvSpPr txBox="1"/>
            <p:nvPr/>
          </p:nvSpPr>
          <p:spPr>
            <a:xfrm>
              <a:off x="8867310" y="5681928"/>
              <a:ext cx="127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prediction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67C1931-E310-4190-8756-5AEA52F7C093}"/>
                </a:ext>
              </a:extLst>
            </p:cNvPr>
            <p:cNvCxnSpPr/>
            <p:nvPr/>
          </p:nvCxnSpPr>
          <p:spPr>
            <a:xfrm>
              <a:off x="9504665" y="5106925"/>
              <a:ext cx="0" cy="3875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/>
                <p:nvPr/>
              </p:nvSpPr>
              <p:spPr>
                <a:xfrm rot="5400000">
                  <a:off x="9742006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742006" y="4554933"/>
                  <a:ext cx="354620" cy="35462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/>
                <p:nvPr/>
              </p:nvSpPr>
              <p:spPr>
                <a:xfrm rot="5400000">
                  <a:off x="9327805" y="4554933"/>
                  <a:ext cx="354620" cy="3546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27805" y="4554933"/>
                  <a:ext cx="354620" cy="3546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/>
                <p:nvPr/>
              </p:nvSpPr>
              <p:spPr>
                <a:xfrm rot="5400000">
                  <a:off x="8913604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913604" y="4554933"/>
                  <a:ext cx="354620" cy="35462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/>
                <p:nvPr/>
              </p:nvSpPr>
              <p:spPr>
                <a:xfrm rot="5400000">
                  <a:off x="8085202" y="4554933"/>
                  <a:ext cx="354620" cy="35462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85202" y="4554933"/>
                  <a:ext cx="354620" cy="35462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29B33A2-B308-4FD8-8B03-73273AC665A5}"/>
                    </a:ext>
                  </a:extLst>
                </p:cNvPr>
                <p:cNvSpPr/>
                <p:nvPr/>
              </p:nvSpPr>
              <p:spPr>
                <a:xfrm rot="5400000">
                  <a:off x="7671001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29B33A2-B308-4FD8-8B03-73273AC66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671001" y="4554933"/>
                  <a:ext cx="354620" cy="35462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68FFAE63-ABF1-4BA6-A0D3-2FEFEF67302B}"/>
                    </a:ext>
                  </a:extLst>
                </p:cNvPr>
                <p:cNvSpPr/>
                <p:nvPr/>
              </p:nvSpPr>
              <p:spPr>
                <a:xfrm rot="5400000">
                  <a:off x="7256800" y="4554933"/>
                  <a:ext cx="354620" cy="35462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68FFAE63-ABF1-4BA6-A0D3-2FEFEF6730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256800" y="4554933"/>
                  <a:ext cx="354620" cy="3546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69861621-4980-492F-9D7B-135547492CA2}"/>
                    </a:ext>
                  </a:extLst>
                </p:cNvPr>
                <p:cNvSpPr/>
                <p:nvPr/>
              </p:nvSpPr>
              <p:spPr>
                <a:xfrm rot="5400000">
                  <a:off x="10570408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69861621-4980-492F-9D7B-135547492C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570408" y="4554933"/>
                  <a:ext cx="354620" cy="35462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A03F5D2-03DC-486D-9375-CB45BEC00E54}"/>
                    </a:ext>
                  </a:extLst>
                </p:cNvPr>
                <p:cNvSpPr/>
                <p:nvPr/>
              </p:nvSpPr>
              <p:spPr>
                <a:xfrm rot="5400000">
                  <a:off x="10984609" y="4554933"/>
                  <a:ext cx="354620" cy="3546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A03F5D2-03DC-486D-9375-CB45BEC00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984609" y="4554933"/>
                  <a:ext cx="354620" cy="35462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18C3535-916A-4BE4-ABAB-2283CD33BF1F}"/>
                    </a:ext>
                  </a:extLst>
                </p:cNvPr>
                <p:cNvSpPr/>
                <p:nvPr/>
              </p:nvSpPr>
              <p:spPr>
                <a:xfrm rot="5400000">
                  <a:off x="11398811" y="4554933"/>
                  <a:ext cx="354620" cy="35462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18C3535-916A-4BE4-ABAB-2283CD33B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398811" y="4554933"/>
                  <a:ext cx="354620" cy="3546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C5C6A-B6F1-4EAE-BE3D-3618D5D96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217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counts don’t preserve order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The food was good, not bad at all</a:t>
            </a:r>
          </a:p>
          <a:p>
            <a:pPr marL="5080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5080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The food was bad, not good at all</a:t>
            </a:r>
          </a:p>
          <a:p>
            <a:pPr marL="508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Same bag of words encoding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Very different meaning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01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73C4B5-CFA1-4C03-9D0B-1955B244FE14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456D3-1FD3-4E01-BD89-8B412C7E0862}"/>
              </a:ext>
            </a:extLst>
          </p:cNvPr>
          <p:cNvSpPr/>
          <p:nvPr/>
        </p:nvSpPr>
        <p:spPr>
          <a:xfrm>
            <a:off x="3336587" y="3009530"/>
            <a:ext cx="4804236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90D18-5B7A-4A4F-B9C5-B986CE821CE9}"/>
              </a:ext>
            </a:extLst>
          </p:cNvPr>
          <p:cNvSpPr txBox="1"/>
          <p:nvPr/>
        </p:nvSpPr>
        <p:spPr>
          <a:xfrm>
            <a:off x="4984103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F5D96-BB13-4E7F-8926-B036CAA52671}"/>
              </a:ext>
            </a:extLst>
          </p:cNvPr>
          <p:cNvSpPr txBox="1"/>
          <p:nvPr/>
        </p:nvSpPr>
        <p:spPr>
          <a:xfrm>
            <a:off x="7797112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a really big fixed window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7D67F0-0C0F-40A2-A066-B8769CDADD8E}"/>
              </a:ext>
            </a:extLst>
          </p:cNvPr>
          <p:cNvSpPr txBox="1"/>
          <p:nvPr/>
        </p:nvSpPr>
        <p:spPr>
          <a:xfrm>
            <a:off x="5503856" y="6258476"/>
            <a:ext cx="1274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prediction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67C1931-E310-4190-8756-5AEA52F7C093}"/>
              </a:ext>
            </a:extLst>
          </p:cNvPr>
          <p:cNvCxnSpPr/>
          <p:nvPr/>
        </p:nvCxnSpPr>
        <p:spPr>
          <a:xfrm>
            <a:off x="6141211" y="5683473"/>
            <a:ext cx="0" cy="3875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E50827D-57D6-4C98-B197-06A487BA9D30}"/>
              </a:ext>
            </a:extLst>
          </p:cNvPr>
          <p:cNvGrpSpPr/>
          <p:nvPr/>
        </p:nvGrpSpPr>
        <p:grpSpPr>
          <a:xfrm>
            <a:off x="2394622" y="4699859"/>
            <a:ext cx="7402753" cy="891403"/>
            <a:chOff x="2394622" y="4699859"/>
            <a:chExt cx="7402753" cy="891403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EE9C307-D381-4CCD-945D-25783C84BCDC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7729A64-C245-4D00-B24F-4C50234233F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7729A64-C245-4D00-B24F-4C50234233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AFAD743-B55C-4543-BBCA-7D03DAA2E64C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AFAD743-B55C-4543-BBCA-7D03DAA2E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D8C1A-53CE-48ED-9DC9-0EB7A074965A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B01AE67-5B1F-41DC-8947-65B7228B7E81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D2577B-C553-4D44-9FB4-CEE2990DDEF3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D2577B-C553-4D44-9FB4-CEE2990DD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468C069-BD26-4196-BA7E-0973A8DFC054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468C069-BD26-4196-BA7E-0973A8DFC0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42C6510E-7394-4EDE-BE94-A591E5915D54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42C6510E-7394-4EDE-BE94-A591E5915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6BA7F21-060C-4509-9445-F28A60273D9E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6BA7F21-060C-4509-9445-F28A60273D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0586E54-A882-46CB-9582-27A0E8961151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0586E54-A882-46CB-9582-27A0E89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44602C1-590D-4CB3-A384-D2B76305D1A6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44602C1-590D-4CB3-A384-D2B76305D1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4719AC4-F79B-47F2-8975-23720D086293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4719AC4-F79B-47F2-8975-23720D0862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FB518DB-92FF-4B97-BAD2-32920C57A20E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FB518DB-92FF-4B97-BAD2-32920C57A2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51C14E7-E071-4BFC-B4E0-6014D8A79B9A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51C14E7-E071-4BFC-B4E0-6014D8A79B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E165933-EA02-4094-A12A-84638B764E36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195BCFB-EC56-4683-851F-31EC21E93CE8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0B74892-8A16-4920-B34F-3AD9B536D576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4F376C0-746E-4E89-B606-926CFDC89E21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30324F-E380-4954-A4B1-7E59E4E078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11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4EC852-5E5A-493D-A25E-E35BA0B924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b="1" dirty="0"/>
                  <a:t>Problem</a:t>
                </a:r>
                <a:r>
                  <a:rPr lang="en-US" dirty="0"/>
                  <a:t>: does not scale to large vocabularies and window sizes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Input dimensionality =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word encoding dimensionality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Dutch language: 400K words </a:t>
                </a:r>
                <a:r>
                  <a:rPr lang="en-US" dirty="0">
                    <a:sym typeface="Wingdings" panose="05000000000000000000" pitchFamily="2" charset="2"/>
                  </a:rPr>
                  <a:t> bit-wise encoding: 19</a:t>
                </a:r>
              </a:p>
              <a:p>
                <a:pPr marL="5080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Window size: 100 words  almost a 2000 dimensional input</a:t>
                </a: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4EC852-5E5A-493D-A25E-E35BA0B92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18"/>
                <a:stretch>
                  <a:fillRect l="-754" b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036C0-476C-4A36-B516-9992940D57FB}"/>
              </a:ext>
            </a:extLst>
          </p:cNvPr>
          <p:cNvGrpSpPr/>
          <p:nvPr/>
        </p:nvGrpSpPr>
        <p:grpSpPr>
          <a:xfrm>
            <a:off x="2394622" y="2812693"/>
            <a:ext cx="7402753" cy="891403"/>
            <a:chOff x="2394622" y="4699859"/>
            <a:chExt cx="7402753" cy="8914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EFBB78A-60C5-4900-94C5-53F6175980A6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5C8156-324F-4638-9495-77493A34D499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A0FBF5-54EF-4FF7-8514-F55E1A4B8B9E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47DB3-EE97-4BA0-A092-F306EC6D4A83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1FB2C0-B409-40CF-AE28-1D38FCF0E91D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4CED1F-2A6C-419E-A3EB-6070AE9ABC52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A4376-C193-49AA-93BE-A60F9913A6E6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39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no parameter sharing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036C0-476C-4A36-B516-9992940D57FB}"/>
              </a:ext>
            </a:extLst>
          </p:cNvPr>
          <p:cNvGrpSpPr/>
          <p:nvPr/>
        </p:nvGrpSpPr>
        <p:grpSpPr>
          <a:xfrm>
            <a:off x="2394622" y="2812693"/>
            <a:ext cx="7402753" cy="891403"/>
            <a:chOff x="2394622" y="4699859"/>
            <a:chExt cx="7402753" cy="8914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EFBB78A-60C5-4900-94C5-53F6175980A6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5C8156-324F-4638-9495-77493A34D499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A0FBF5-54EF-4FF7-8514-F55E1A4B8B9E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47DB3-EE97-4BA0-A092-F306EC6D4A83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1FB2C0-B409-40CF-AE28-1D38FCF0E91D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4CED1F-2A6C-419E-A3EB-6070AE9ABC52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A4376-C193-49AA-93BE-A60F9913A6E6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DF5253-26EC-44BC-878F-DFFD05292E8C}"/>
              </a:ext>
            </a:extLst>
          </p:cNvPr>
          <p:cNvGrpSpPr/>
          <p:nvPr/>
        </p:nvGrpSpPr>
        <p:grpSpPr>
          <a:xfrm>
            <a:off x="2394622" y="4394887"/>
            <a:ext cx="7402753" cy="891404"/>
            <a:chOff x="2394622" y="5132720"/>
            <a:chExt cx="7402753" cy="89140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322F473-C3A7-4A93-B440-C30428D295F6}"/>
                </a:ext>
              </a:extLst>
            </p:cNvPr>
            <p:cNvSpPr/>
            <p:nvPr/>
          </p:nvSpPr>
          <p:spPr>
            <a:xfrm rot="5400000">
              <a:off x="5864352" y="1676990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370FAD9-79CE-4850-800F-419FF05AFA29}"/>
                    </a:ext>
                  </a:extLst>
                </p:cNvPr>
                <p:cNvSpPr/>
                <p:nvPr/>
              </p:nvSpPr>
              <p:spPr>
                <a:xfrm rot="5400000">
                  <a:off x="8284949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370FAD9-79CE-4850-800F-419FF05AF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4949" y="5201058"/>
                  <a:ext cx="354620" cy="35462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3651B3F-00A1-46BA-9B40-A4D73CDCF7F8}"/>
                    </a:ext>
                  </a:extLst>
                </p:cNvPr>
                <p:cNvSpPr/>
                <p:nvPr/>
              </p:nvSpPr>
              <p:spPr>
                <a:xfrm rot="5400000">
                  <a:off x="7868856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3651B3F-00A1-46BA-9B40-A4D73CDCF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8856" y="5201058"/>
                  <a:ext cx="354620" cy="35462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C127044-88DE-468C-B7F4-61722AB0436E}"/>
                    </a:ext>
                  </a:extLst>
                </p:cNvPr>
                <p:cNvSpPr/>
                <p:nvPr/>
              </p:nvSpPr>
              <p:spPr>
                <a:xfrm rot="5400000">
                  <a:off x="7452763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C127044-88DE-468C-B7F4-61722AB043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2763" y="5201058"/>
                  <a:ext cx="354620" cy="35462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273D616-F27F-42A7-8448-F3E66F51C98F}"/>
                    </a:ext>
                  </a:extLst>
                </p:cNvPr>
                <p:cNvSpPr/>
                <p:nvPr/>
              </p:nvSpPr>
              <p:spPr>
                <a:xfrm rot="5400000">
                  <a:off x="7036670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273D616-F27F-42A7-8448-F3E66F51C9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6670" y="5201058"/>
                  <a:ext cx="354620" cy="354620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08EEFD3-BFAC-4661-9316-EB4A0C612E72}"/>
                    </a:ext>
                  </a:extLst>
                </p:cNvPr>
                <p:cNvSpPr/>
                <p:nvPr/>
              </p:nvSpPr>
              <p:spPr>
                <a:xfrm rot="5400000">
                  <a:off x="6620577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08EEFD3-BFAC-4661-9316-EB4A0C612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20577" y="5201058"/>
                  <a:ext cx="354620" cy="354620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6CC5075-F540-4E91-8E9D-98C908AAA767}"/>
                    </a:ext>
                  </a:extLst>
                </p:cNvPr>
                <p:cNvSpPr/>
                <p:nvPr/>
              </p:nvSpPr>
              <p:spPr>
                <a:xfrm rot="5400000">
                  <a:off x="6204486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6CC5075-F540-4E91-8E9D-98C908AAA7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4486" y="5201058"/>
                  <a:ext cx="354620" cy="354620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D9B152-1178-4232-AB48-E99351C25112}"/>
                </a:ext>
              </a:extLst>
            </p:cNvPr>
            <p:cNvSpPr txBox="1"/>
            <p:nvPr/>
          </p:nvSpPr>
          <p:spPr>
            <a:xfrm>
              <a:off x="6510790" y="5624014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88053C-6D76-4443-BBE9-4263EA9A997E}"/>
                </a:ext>
              </a:extLst>
            </p:cNvPr>
            <p:cNvSpPr txBox="1"/>
            <p:nvPr/>
          </p:nvSpPr>
          <p:spPr>
            <a:xfrm>
              <a:off x="7503390" y="5624014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CA941C4-C36C-42A3-AE62-89E29BD8845D}"/>
                    </a:ext>
                  </a:extLst>
                </p:cNvPr>
                <p:cNvSpPr/>
                <p:nvPr/>
              </p:nvSpPr>
              <p:spPr>
                <a:xfrm rot="5400000">
                  <a:off x="4535624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CA941C4-C36C-42A3-AE62-89E29BD884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5624" y="5207124"/>
                  <a:ext cx="354620" cy="35462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80D77F4-630A-451B-B028-F7074A5FEB29}"/>
                    </a:ext>
                  </a:extLst>
                </p:cNvPr>
                <p:cNvSpPr/>
                <p:nvPr/>
              </p:nvSpPr>
              <p:spPr>
                <a:xfrm rot="5400000">
                  <a:off x="4119531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80D77F4-630A-451B-B028-F7074A5F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19531" y="5207124"/>
                  <a:ext cx="354620" cy="35462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B008443-2626-408B-9F0F-D8A68C285935}"/>
                    </a:ext>
                  </a:extLst>
                </p:cNvPr>
                <p:cNvSpPr/>
                <p:nvPr/>
              </p:nvSpPr>
              <p:spPr>
                <a:xfrm rot="5400000">
                  <a:off x="3703438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B008443-2626-408B-9F0F-D8A68C285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3438" y="5207124"/>
                  <a:ext cx="354620" cy="35462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6FE5A3E-4F92-4E6E-A592-C43396B478D2}"/>
                    </a:ext>
                  </a:extLst>
                </p:cNvPr>
                <p:cNvSpPr/>
                <p:nvPr/>
              </p:nvSpPr>
              <p:spPr>
                <a:xfrm rot="5400000">
                  <a:off x="3287345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6FE5A3E-4F92-4E6E-A592-C43396B47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87345" y="5207124"/>
                  <a:ext cx="354620" cy="35462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A227708-49B2-4CB8-B5C0-790CA6D13F58}"/>
                    </a:ext>
                  </a:extLst>
                </p:cNvPr>
                <p:cNvSpPr/>
                <p:nvPr/>
              </p:nvSpPr>
              <p:spPr>
                <a:xfrm rot="5400000">
                  <a:off x="2871252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A227708-49B2-4CB8-B5C0-790CA6D13F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1252" y="5207124"/>
                  <a:ext cx="354620" cy="35462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BDD79AD-21EC-4E53-B2C8-63984805621C}"/>
                    </a:ext>
                  </a:extLst>
                </p:cNvPr>
                <p:cNvSpPr/>
                <p:nvPr/>
              </p:nvSpPr>
              <p:spPr>
                <a:xfrm rot="5400000">
                  <a:off x="2455161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BDD79AD-21EC-4E53-B2C8-6398480562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5161" y="5207124"/>
                  <a:ext cx="354620" cy="35462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A30E773-5F04-417D-8900-4D5A6D808B03}"/>
                    </a:ext>
                  </a:extLst>
                </p:cNvPr>
                <p:cNvSpPr/>
                <p:nvPr/>
              </p:nvSpPr>
              <p:spPr>
                <a:xfrm rot="5400000">
                  <a:off x="5783901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A30E773-5F04-417D-8900-4D5A6D808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3901" y="5201058"/>
                  <a:ext cx="354620" cy="354620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6E4C8A9-6A12-4578-AFBC-7EAC1C7DF19C}"/>
                    </a:ext>
                  </a:extLst>
                </p:cNvPr>
                <p:cNvSpPr/>
                <p:nvPr/>
              </p:nvSpPr>
              <p:spPr>
                <a:xfrm rot="5400000">
                  <a:off x="5367808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6E4C8A9-6A12-4578-AFBC-7EAC1C7DF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67808" y="5201058"/>
                  <a:ext cx="354620" cy="35462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2CE33B3-8E12-41EE-A46E-AC82375184A3}"/>
                    </a:ext>
                  </a:extLst>
                </p:cNvPr>
                <p:cNvSpPr/>
                <p:nvPr/>
              </p:nvSpPr>
              <p:spPr>
                <a:xfrm rot="5400000">
                  <a:off x="4951717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2CE33B3-8E12-41EE-A46E-AC82375184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1717" y="5201058"/>
                  <a:ext cx="354620" cy="354620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5BB49A-166C-4BC3-B27C-E7E7E55EF98C}"/>
                </a:ext>
              </a:extLst>
            </p:cNvPr>
            <p:cNvSpPr txBox="1"/>
            <p:nvPr/>
          </p:nvSpPr>
          <p:spPr>
            <a:xfrm>
              <a:off x="8919468" y="5132720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9CC1DD-77A6-4D18-828E-6BA79CCF3AB1}"/>
                </a:ext>
              </a:extLst>
            </p:cNvPr>
            <p:cNvSpPr txBox="1"/>
            <p:nvPr/>
          </p:nvSpPr>
          <p:spPr>
            <a:xfrm>
              <a:off x="2924970" y="5622149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25E5E6-4CC6-46AF-AB5C-9C418A0D69E8}"/>
                </a:ext>
              </a:extLst>
            </p:cNvPr>
            <p:cNvSpPr txBox="1"/>
            <p:nvPr/>
          </p:nvSpPr>
          <p:spPr>
            <a:xfrm>
              <a:off x="3950282" y="5620093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3D53B5-EE3D-4AC7-B0CE-1F2BB9626BC1}"/>
                </a:ext>
              </a:extLst>
            </p:cNvPr>
            <p:cNvSpPr txBox="1"/>
            <p:nvPr/>
          </p:nvSpPr>
          <p:spPr>
            <a:xfrm>
              <a:off x="5114152" y="5620093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8CB17DB-4EA3-4760-B40A-E66B6EC23BAF}"/>
              </a:ext>
            </a:extLst>
          </p:cNvPr>
          <p:cNvSpPr/>
          <p:nvPr/>
        </p:nvSpPr>
        <p:spPr>
          <a:xfrm>
            <a:off x="914400" y="3838091"/>
            <a:ext cx="1043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Each of these inputs has </a:t>
            </a:r>
            <a:r>
              <a:rPr lang="en-US" sz="2000" b="1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separate parameter connections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to the next (hidden) layer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5A835E-87D4-48ED-93DC-5D1E2D9A7F52}"/>
              </a:ext>
            </a:extLst>
          </p:cNvPr>
          <p:cNvSpPr/>
          <p:nvPr/>
        </p:nvSpPr>
        <p:spPr>
          <a:xfrm>
            <a:off x="914400" y="5433469"/>
            <a:ext cx="1043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 Things we learn about the sequence won’t transfer if they appear elsewhere in the sequence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15EB63-121A-4C5C-9AB1-C32E5DC4688A}"/>
              </a:ext>
            </a:extLst>
          </p:cNvPr>
          <p:cNvCxnSpPr/>
          <p:nvPr/>
        </p:nvCxnSpPr>
        <p:spPr>
          <a:xfrm>
            <a:off x="2800657" y="3700176"/>
            <a:ext cx="203252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3DBEDB-14BB-42CE-91FD-2F06CD01C192}"/>
              </a:ext>
            </a:extLst>
          </p:cNvPr>
          <p:cNvCxnSpPr/>
          <p:nvPr/>
        </p:nvCxnSpPr>
        <p:spPr>
          <a:xfrm>
            <a:off x="6556416" y="5282370"/>
            <a:ext cx="203252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B75D-BEEE-4848-842C-835CC531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862B6-6B40-45E0-9187-21AEC64D2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200" dirty="0"/>
              <a:t>To model sequences, we need to</a:t>
            </a:r>
          </a:p>
          <a:p>
            <a:r>
              <a:rPr lang="en-US" sz="2200" dirty="0"/>
              <a:t>Handle </a:t>
            </a:r>
            <a:r>
              <a:rPr lang="en-US" sz="2200" b="1" dirty="0"/>
              <a:t>variable-length</a:t>
            </a:r>
            <a:r>
              <a:rPr lang="en-US" sz="2200" dirty="0"/>
              <a:t> sequences</a:t>
            </a:r>
          </a:p>
          <a:p>
            <a:r>
              <a:rPr lang="en-US" sz="2200" dirty="0"/>
              <a:t>Track </a:t>
            </a:r>
            <a:r>
              <a:rPr lang="en-US" sz="2200" b="1" dirty="0"/>
              <a:t>long-term</a:t>
            </a:r>
            <a:r>
              <a:rPr lang="en-US" sz="2200" dirty="0"/>
              <a:t> dependencies</a:t>
            </a:r>
          </a:p>
          <a:p>
            <a:r>
              <a:rPr lang="en-US" sz="2200" dirty="0"/>
              <a:t>Maintain information about </a:t>
            </a:r>
            <a:r>
              <a:rPr lang="en-US" sz="2200" b="1" dirty="0"/>
              <a:t>ordering</a:t>
            </a:r>
          </a:p>
          <a:p>
            <a:r>
              <a:rPr lang="en-US" sz="2200" b="1" dirty="0"/>
              <a:t>Share parameters </a:t>
            </a:r>
            <a:r>
              <a:rPr lang="en-US" sz="2200" dirty="0"/>
              <a:t>across the sequence</a:t>
            </a:r>
          </a:p>
          <a:p>
            <a:endParaRPr lang="en-US" sz="2200" dirty="0"/>
          </a:p>
          <a:p>
            <a:pPr marL="5080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 Recurrent Neural Networks (RNNs) are a suitable approach for sequence modelling problems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C6C7E-19BF-49A2-9392-AEC2F66B2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52E5F9-3377-442B-B639-F410F02C8E0B}"/>
              </a:ext>
            </a:extLst>
          </p:cNvPr>
          <p:cNvGrpSpPr/>
          <p:nvPr/>
        </p:nvGrpSpPr>
        <p:grpSpPr>
          <a:xfrm>
            <a:off x="7957226" y="1459436"/>
            <a:ext cx="2509736" cy="4187183"/>
            <a:chOff x="8171234" y="1459436"/>
            <a:chExt cx="2509736" cy="41871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00555DC-3994-4154-A671-81A8C49C8249}"/>
                </a:ext>
              </a:extLst>
            </p:cNvPr>
            <p:cNvSpPr/>
            <p:nvPr/>
          </p:nvSpPr>
          <p:spPr>
            <a:xfrm>
              <a:off x="8171234" y="2928027"/>
              <a:ext cx="2509736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3B54F527-D8BE-4A49-9624-1789296B575A}"/>
                </a:ext>
              </a:extLst>
            </p:cNvPr>
            <p:cNvCxnSpPr>
              <a:stCxn id="5" idx="3"/>
              <a:endCxn id="5" idx="1"/>
            </p:cNvCxnSpPr>
            <p:nvPr/>
          </p:nvCxnSpPr>
          <p:spPr>
            <a:xfrm flipH="1">
              <a:off x="8171234" y="3555460"/>
              <a:ext cx="2509736" cy="12700"/>
            </a:xfrm>
            <a:prstGeom prst="bentConnector5">
              <a:avLst>
                <a:gd name="adj1" fmla="val -9109"/>
                <a:gd name="adj2" fmla="val -6510646"/>
                <a:gd name="adj3" fmla="val 10910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3333E8C-DB55-4A26-AE08-D349471A584C}"/>
                    </a:ext>
                  </a:extLst>
                </p:cNvPr>
                <p:cNvSpPr/>
                <p:nvPr/>
              </p:nvSpPr>
              <p:spPr>
                <a:xfrm>
                  <a:off x="9017540" y="1459436"/>
                  <a:ext cx="817124" cy="81712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a14:m>
                  <a:r>
                    <a:rPr lang="en-US" sz="2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3333E8C-DB55-4A26-AE08-D349471A58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7540" y="1459436"/>
                  <a:ext cx="817124" cy="81712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DA79E42-5563-43D3-B722-C59E39B2F814}"/>
                    </a:ext>
                  </a:extLst>
                </p:cNvPr>
                <p:cNvSpPr/>
                <p:nvPr/>
              </p:nvSpPr>
              <p:spPr>
                <a:xfrm>
                  <a:off x="9017540" y="4829495"/>
                  <a:ext cx="817124" cy="817124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DA79E42-5563-43D3-B722-C59E39B2F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7540" y="4829495"/>
                  <a:ext cx="817124" cy="8171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61C583-1351-422B-843B-45CBB92D9FC8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V="1">
              <a:off x="9426102" y="4182893"/>
              <a:ext cx="0" cy="646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4E30BE8-7A5F-4C60-9BB6-20F0F768722E}"/>
                </a:ext>
              </a:extLst>
            </p:cNvPr>
            <p:cNvCxnSpPr>
              <a:cxnSpLocks/>
              <a:stCxn id="5" idx="0"/>
              <a:endCxn id="10" idx="4"/>
            </p:cNvCxnSpPr>
            <p:nvPr/>
          </p:nvCxnSpPr>
          <p:spPr>
            <a:xfrm flipV="1">
              <a:off x="9426102" y="2276560"/>
              <a:ext cx="0" cy="6514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11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Recurrent Neural Networks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Recurrent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C0D085-B6B1-471D-AD17-2B34C87D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Recurrent neural networks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E09421-4B34-449E-BAAF-EF4229B17F3E}"/>
              </a:ext>
            </a:extLst>
          </p:cNvPr>
          <p:cNvGrpSpPr/>
          <p:nvPr/>
        </p:nvGrpSpPr>
        <p:grpSpPr>
          <a:xfrm>
            <a:off x="1783403" y="1947600"/>
            <a:ext cx="648512" cy="3323166"/>
            <a:chOff x="1611548" y="1690688"/>
            <a:chExt cx="817124" cy="418718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ACA0899-A596-487F-A94B-B0B4F9CA00A5}"/>
                </a:ext>
              </a:extLst>
            </p:cNvPr>
            <p:cNvSpPr/>
            <p:nvPr/>
          </p:nvSpPr>
          <p:spPr>
            <a:xfrm>
              <a:off x="1611548" y="3159279"/>
              <a:ext cx="817124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05E144-3CA7-4305-AEA0-86AD3A7773D6}"/>
                    </a:ext>
                  </a:extLst>
                </p:cNvPr>
                <p:cNvSpPr/>
                <p:nvPr/>
              </p:nvSpPr>
              <p:spPr>
                <a:xfrm>
                  <a:off x="1611548" y="1690688"/>
                  <a:ext cx="817124" cy="81712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05E144-3CA7-4305-AEA0-86AD3A777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48" y="1690688"/>
                  <a:ext cx="817124" cy="81712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3D4416-C240-4523-8315-E1C00720EDCE}"/>
                    </a:ext>
                  </a:extLst>
                </p:cNvPr>
                <p:cNvSpPr/>
                <p:nvPr/>
              </p:nvSpPr>
              <p:spPr>
                <a:xfrm>
                  <a:off x="1611548" y="5060747"/>
                  <a:ext cx="817124" cy="817124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3D4416-C240-4523-8315-E1C00720E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48" y="5060747"/>
                  <a:ext cx="817124" cy="81712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6BCE34-D24A-4DCB-9495-18E655A8CF66}"/>
                </a:ext>
              </a:extLst>
            </p:cNvPr>
            <p:cNvCxnSpPr>
              <a:cxnSpLocks/>
              <a:stCxn id="12" idx="0"/>
              <a:endCxn id="9" idx="2"/>
            </p:cNvCxnSpPr>
            <p:nvPr/>
          </p:nvCxnSpPr>
          <p:spPr>
            <a:xfrm flipV="1">
              <a:off x="2020110" y="4414145"/>
              <a:ext cx="0" cy="646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B8DCDDE-D4FD-4927-B4DF-AC92DFB706BF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V="1">
              <a:off x="2020110" y="2507812"/>
              <a:ext cx="0" cy="6514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FB6907-7D74-471F-BF81-464D5A5A0523}"/>
              </a:ext>
            </a:extLst>
          </p:cNvPr>
          <p:cNvGrpSpPr/>
          <p:nvPr/>
        </p:nvGrpSpPr>
        <p:grpSpPr>
          <a:xfrm>
            <a:off x="4100209" y="1947600"/>
            <a:ext cx="2276273" cy="3325096"/>
            <a:chOff x="4302869" y="1947600"/>
            <a:chExt cx="2276273" cy="332509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BEB24F-2A81-4ECE-829B-285BF41DB6B1}"/>
                </a:ext>
              </a:extLst>
            </p:cNvPr>
            <p:cNvSpPr/>
            <p:nvPr/>
          </p:nvSpPr>
          <p:spPr>
            <a:xfrm>
              <a:off x="4302869" y="311508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E58A280-A083-4120-8549-BCCAE0660194}"/>
                </a:ext>
              </a:extLst>
            </p:cNvPr>
            <p:cNvSpPr/>
            <p:nvPr/>
          </p:nvSpPr>
          <p:spPr>
            <a:xfrm>
              <a:off x="4302869" y="462418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D655EE7-00DC-46AC-A58B-28E4566891AB}"/>
                </a:ext>
              </a:extLst>
            </p:cNvPr>
            <p:cNvCxnSpPr>
              <a:cxnSpLocks/>
              <a:stCxn id="21" idx="0"/>
              <a:endCxn id="19" idx="2"/>
            </p:cNvCxnSpPr>
            <p:nvPr/>
          </p:nvCxnSpPr>
          <p:spPr>
            <a:xfrm flipV="1">
              <a:off x="4627125" y="411100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BA9ED7D-F02F-4F14-9183-0241661B6A7F}"/>
                </a:ext>
              </a:extLst>
            </p:cNvPr>
            <p:cNvSpPr/>
            <p:nvPr/>
          </p:nvSpPr>
          <p:spPr>
            <a:xfrm>
              <a:off x="5116750" y="311508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F79DF4-6FA2-4E7E-AAC8-369881D12381}"/>
                </a:ext>
              </a:extLst>
            </p:cNvPr>
            <p:cNvSpPr/>
            <p:nvPr/>
          </p:nvSpPr>
          <p:spPr>
            <a:xfrm>
              <a:off x="5116750" y="462418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2CD344A-8C22-4230-BFB9-A02C3B0C0800}"/>
                </a:ext>
              </a:extLst>
            </p:cNvPr>
            <p:cNvCxnSpPr>
              <a:cxnSpLocks/>
              <a:stCxn id="27" idx="0"/>
              <a:endCxn id="25" idx="2"/>
            </p:cNvCxnSpPr>
            <p:nvPr/>
          </p:nvCxnSpPr>
          <p:spPr>
            <a:xfrm flipV="1">
              <a:off x="5441006" y="411100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A077258-1EA9-4B45-875D-2BD30F1E665A}"/>
                </a:ext>
              </a:extLst>
            </p:cNvPr>
            <p:cNvSpPr/>
            <p:nvPr/>
          </p:nvSpPr>
          <p:spPr>
            <a:xfrm>
              <a:off x="5930630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FDFEC8-B932-46EC-8F0E-70A1A7E45486}"/>
                </a:ext>
              </a:extLst>
            </p:cNvPr>
            <p:cNvSpPr/>
            <p:nvPr/>
          </p:nvSpPr>
          <p:spPr>
            <a:xfrm>
              <a:off x="5930630" y="194760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C8006F-FCDB-4378-9702-2586E196BC7B}"/>
                </a:ext>
              </a:extLst>
            </p:cNvPr>
            <p:cNvSpPr/>
            <p:nvPr/>
          </p:nvSpPr>
          <p:spPr>
            <a:xfrm>
              <a:off x="5930630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6EEE87-5D5D-467D-97EA-108C4D25BACB}"/>
                </a:ext>
              </a:extLst>
            </p:cNvPr>
            <p:cNvCxnSpPr>
              <a:cxnSpLocks/>
              <a:stCxn id="33" idx="0"/>
              <a:endCxn id="31" idx="2"/>
            </p:cNvCxnSpPr>
            <p:nvPr/>
          </p:nvCxnSpPr>
          <p:spPr>
            <a:xfrm flipV="1">
              <a:off x="6254886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B6B0CFB-D0FB-4B0D-9403-3E7ACA9AB0CD}"/>
                </a:ext>
              </a:extLst>
            </p:cNvPr>
            <p:cNvCxnSpPr>
              <a:cxnSpLocks/>
              <a:stCxn id="31" idx="0"/>
              <a:endCxn id="32" idx="4"/>
            </p:cNvCxnSpPr>
            <p:nvPr/>
          </p:nvCxnSpPr>
          <p:spPr>
            <a:xfrm flipV="1">
              <a:off x="6254886" y="2596112"/>
              <a:ext cx="0" cy="5170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7FE972-881D-43EB-AA4B-F5955C25671E}"/>
              </a:ext>
            </a:extLst>
          </p:cNvPr>
          <p:cNvGrpSpPr/>
          <p:nvPr/>
        </p:nvGrpSpPr>
        <p:grpSpPr>
          <a:xfrm>
            <a:off x="7107677" y="1945670"/>
            <a:ext cx="2276273" cy="3325096"/>
            <a:chOff x="7107677" y="1945670"/>
            <a:chExt cx="2276273" cy="332509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6E6E2E-F7CE-4948-A4EE-44DC396840F6}"/>
                </a:ext>
              </a:extLst>
            </p:cNvPr>
            <p:cNvSpPr/>
            <p:nvPr/>
          </p:nvSpPr>
          <p:spPr>
            <a:xfrm>
              <a:off x="7107677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A09E732-E29E-4D01-9DF2-20D259BDAFC3}"/>
                </a:ext>
              </a:extLst>
            </p:cNvPr>
            <p:cNvSpPr/>
            <p:nvPr/>
          </p:nvSpPr>
          <p:spPr>
            <a:xfrm>
              <a:off x="7107677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E01F45-88F4-4F56-BBED-3BFF6409C46C}"/>
                </a:ext>
              </a:extLst>
            </p:cNvPr>
            <p:cNvCxnSpPr>
              <a:cxnSpLocks/>
              <a:stCxn id="39" idx="0"/>
              <a:endCxn id="38" idx="2"/>
            </p:cNvCxnSpPr>
            <p:nvPr/>
          </p:nvCxnSpPr>
          <p:spPr>
            <a:xfrm flipV="1">
              <a:off x="7431933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B344CCC-9932-4E1F-A440-A1A60B7B99A4}"/>
                </a:ext>
              </a:extLst>
            </p:cNvPr>
            <p:cNvSpPr/>
            <p:nvPr/>
          </p:nvSpPr>
          <p:spPr>
            <a:xfrm>
              <a:off x="7921558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D6D88A6-A692-443E-BA09-65D9283F537F}"/>
                </a:ext>
              </a:extLst>
            </p:cNvPr>
            <p:cNvSpPr/>
            <p:nvPr/>
          </p:nvSpPr>
          <p:spPr>
            <a:xfrm>
              <a:off x="7921558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621539B-9502-493A-863A-A42EF48ACD27}"/>
                </a:ext>
              </a:extLst>
            </p:cNvPr>
            <p:cNvCxnSpPr>
              <a:cxnSpLocks/>
              <a:stCxn id="42" idx="0"/>
              <a:endCxn id="41" idx="2"/>
            </p:cNvCxnSpPr>
            <p:nvPr/>
          </p:nvCxnSpPr>
          <p:spPr>
            <a:xfrm flipV="1">
              <a:off x="8245814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65C5A95-DDF3-4583-B72D-A4B70BA5646B}"/>
                </a:ext>
              </a:extLst>
            </p:cNvPr>
            <p:cNvSpPr/>
            <p:nvPr/>
          </p:nvSpPr>
          <p:spPr>
            <a:xfrm>
              <a:off x="8735438" y="311122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CFD473-98C1-4BC1-B1BA-9008A39AAE41}"/>
                </a:ext>
              </a:extLst>
            </p:cNvPr>
            <p:cNvSpPr/>
            <p:nvPr/>
          </p:nvSpPr>
          <p:spPr>
            <a:xfrm>
              <a:off x="8735438" y="194567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1C0191A-F451-4B50-B272-1DCD2E1EDC07}"/>
                </a:ext>
              </a:extLst>
            </p:cNvPr>
            <p:cNvSpPr/>
            <p:nvPr/>
          </p:nvSpPr>
          <p:spPr>
            <a:xfrm>
              <a:off x="8735438" y="462032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BE98602-DF18-4564-A557-8D9BCECAC9F8}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flipV="1">
              <a:off x="9059694" y="410714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43E5796-12BF-4936-8BE0-7760217F3522}"/>
                </a:ext>
              </a:extLst>
            </p:cNvPr>
            <p:cNvCxnSpPr>
              <a:cxnSpLocks/>
              <a:stCxn id="44" idx="0"/>
              <a:endCxn id="45" idx="4"/>
            </p:cNvCxnSpPr>
            <p:nvPr/>
          </p:nvCxnSpPr>
          <p:spPr>
            <a:xfrm flipV="1">
              <a:off x="9059694" y="2594182"/>
              <a:ext cx="0" cy="5170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CA8695-A310-4419-8417-C32083B10FC9}"/>
                </a:ext>
              </a:extLst>
            </p:cNvPr>
            <p:cNvSpPr/>
            <p:nvPr/>
          </p:nvSpPr>
          <p:spPr>
            <a:xfrm>
              <a:off x="7928044" y="194567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C6B67EE-DEA9-4C08-AA2E-49B8DDB305DD}"/>
                </a:ext>
              </a:extLst>
            </p:cNvPr>
            <p:cNvCxnSpPr>
              <a:cxnSpLocks/>
              <a:stCxn id="41" idx="0"/>
              <a:endCxn id="49" idx="4"/>
            </p:cNvCxnSpPr>
            <p:nvPr/>
          </p:nvCxnSpPr>
          <p:spPr>
            <a:xfrm flipV="1">
              <a:off x="8245814" y="2594182"/>
              <a:ext cx="6486" cy="518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8B3DFC-F7CE-43A2-B9D0-5CA0AAEF6052}"/>
                </a:ext>
              </a:extLst>
            </p:cNvPr>
            <p:cNvSpPr/>
            <p:nvPr/>
          </p:nvSpPr>
          <p:spPr>
            <a:xfrm>
              <a:off x="7107677" y="1966675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184CBB7-3F82-45E3-B649-CE889BBBD24C}"/>
                </a:ext>
              </a:extLst>
            </p:cNvPr>
            <p:cNvCxnSpPr>
              <a:cxnSpLocks/>
              <a:stCxn id="38" idx="0"/>
              <a:endCxn id="51" idx="4"/>
            </p:cNvCxnSpPr>
            <p:nvPr/>
          </p:nvCxnSpPr>
          <p:spPr>
            <a:xfrm flipV="1">
              <a:off x="7431933" y="2615187"/>
              <a:ext cx="0" cy="4979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FBF5823-A4A5-4F1E-9006-3125F3DA10DB}"/>
              </a:ext>
            </a:extLst>
          </p:cNvPr>
          <p:cNvCxnSpPr>
            <a:cxnSpLocks/>
          </p:cNvCxnSpPr>
          <p:nvPr/>
        </p:nvCxnSpPr>
        <p:spPr>
          <a:xfrm>
            <a:off x="3297677" y="1760706"/>
            <a:ext cx="0" cy="403697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293A415-AFC4-4498-B95D-222B23243E84}"/>
              </a:ext>
            </a:extLst>
          </p:cNvPr>
          <p:cNvSpPr txBox="1"/>
          <p:nvPr/>
        </p:nvSpPr>
        <p:spPr>
          <a:xfrm>
            <a:off x="1102467" y="5467485"/>
            <a:ext cx="2010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One to one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“Standard” neural network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9D7D47-949D-41A7-AC67-FC5AEC9D8661}"/>
              </a:ext>
            </a:extLst>
          </p:cNvPr>
          <p:cNvSpPr txBox="1"/>
          <p:nvPr/>
        </p:nvSpPr>
        <p:spPr>
          <a:xfrm>
            <a:off x="4270445" y="5467485"/>
            <a:ext cx="1935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Many to one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e.g. sentiment classification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E7D92-A23C-4F4E-B939-356D056E3631}"/>
              </a:ext>
            </a:extLst>
          </p:cNvPr>
          <p:cNvSpPr txBox="1"/>
          <p:nvPr/>
        </p:nvSpPr>
        <p:spPr>
          <a:xfrm>
            <a:off x="7277913" y="5467485"/>
            <a:ext cx="1935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Many to many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e.g. text translation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E4C6C9-1CF9-4C81-8702-180050F99D4E}"/>
              </a:ext>
            </a:extLst>
          </p:cNvPr>
          <p:cNvSpPr txBox="1"/>
          <p:nvPr/>
        </p:nvSpPr>
        <p:spPr>
          <a:xfrm>
            <a:off x="9811964" y="3286017"/>
            <a:ext cx="178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… many other architectures!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FE69E-95F0-4820-B306-087D10E2F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33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B150-2C8A-4676-8094-EC0DE687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3D2080-ED49-44D3-B817-11D76CB1F54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299626" y="1841787"/>
                <a:ext cx="705417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Apply a recurrence relation at every time step to process a sequence: 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hidden cell state at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input vector at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dirty="0"/>
                  <a:t>: function parameterized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 same function at every time step!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3D2080-ED49-44D3-B817-11D76CB1F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99626" y="1841787"/>
                <a:ext cx="7054174" cy="4274256"/>
              </a:xfrm>
              <a:blipFill>
                <a:blip r:embed="rId7"/>
                <a:stretch>
                  <a:fillRect l="-1036" r="-259" b="-1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7DC46-9173-453E-92CA-1D46599328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F997B9-8878-4E14-9349-06D051047B40}"/>
              </a:ext>
            </a:extLst>
          </p:cNvPr>
          <p:cNvSpPr/>
          <p:nvPr/>
        </p:nvSpPr>
        <p:spPr>
          <a:xfrm>
            <a:off x="138132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0F0DC8C-9AC6-4001-B3F7-D021EDC07CE6}"/>
              </a:ext>
            </a:extLst>
          </p:cNvPr>
          <p:cNvCxnSpPr>
            <a:stCxn id="6" idx="3"/>
            <a:endCxn id="6" idx="1"/>
          </p:cNvCxnSpPr>
          <p:nvPr/>
        </p:nvCxnSpPr>
        <p:spPr>
          <a:xfrm flipH="1">
            <a:off x="138132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8A7F79-52F2-432B-9C9E-A4199EBA671F}"/>
                  </a:ext>
                </a:extLst>
              </p:cNvPr>
              <p:cNvSpPr/>
              <p:nvPr/>
            </p:nvSpPr>
            <p:spPr>
              <a:xfrm>
                <a:off x="222763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8A7F79-52F2-432B-9C9E-A4199EBA6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34" y="1885323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1DCE77-D2F6-4DC0-BBF8-D8CA8437BE04}"/>
                  </a:ext>
                </a:extLst>
              </p:cNvPr>
              <p:cNvSpPr/>
              <p:nvPr/>
            </p:nvSpPr>
            <p:spPr>
              <a:xfrm>
                <a:off x="222763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1DCE77-D2F6-4DC0-BBF8-D8CA8437B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34" y="5255382"/>
                <a:ext cx="817124" cy="81712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4E76C-8C18-4559-8E82-C5C1D90D6255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263619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0DF976-C163-4F78-85E0-7A15B5880CF4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flipV="1">
            <a:off x="263619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BD37EE-E10D-4F5C-ABD8-4F7BAB01AC52}"/>
                  </a:ext>
                </a:extLst>
              </p:cNvPr>
              <p:cNvSpPr/>
              <p:nvPr/>
            </p:nvSpPr>
            <p:spPr>
              <a:xfrm>
                <a:off x="406616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BD37EE-E10D-4F5C-ABD8-4F7BAB01A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62" y="3464477"/>
                <a:ext cx="6490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2713D0C-E1B3-4854-91DD-5C502C702DFC}"/>
              </a:ext>
            </a:extLst>
          </p:cNvPr>
          <p:cNvSpPr/>
          <p:nvPr/>
        </p:nvSpPr>
        <p:spPr>
          <a:xfrm>
            <a:off x="188743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</p:spTree>
    <p:extLst>
      <p:ext uri="{BB962C8B-B14F-4D97-AF65-F5344CB8AC3E}">
        <p14:creationId xmlns:p14="http://schemas.microsoft.com/office/powerpoint/2010/main" val="126937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5D4B-74A3-4423-AB68-E8CF943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D6804-8D4B-48BB-A373-E0DAD574D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rnn</a:t>
            </a:r>
            <a:r>
              <a:rPr lang="en-US" sz="2000" dirty="0">
                <a:latin typeface="Consolas" panose="020B0609020204030204" pitchFamily="49" charset="0"/>
              </a:rPr>
              <a:t> = RNN()</a:t>
            </a: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h = [0,0,0,0]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sentence = [“this”, “morning”, “I”, “took”, “my”, “dog”, “for”, “a”]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for each word in sentence:</a:t>
            </a: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prediction, h = </a:t>
            </a:r>
            <a:r>
              <a:rPr lang="en-US" sz="2000" dirty="0" err="1">
                <a:latin typeface="Consolas" panose="020B0609020204030204" pitchFamily="49" charset="0"/>
              </a:rPr>
              <a:t>rnn</a:t>
            </a:r>
            <a:r>
              <a:rPr lang="en-US" sz="2000" dirty="0">
                <a:latin typeface="Consolas" panose="020B0609020204030204" pitchFamily="49" charset="0"/>
              </a:rPr>
              <a:t>(word, h)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next_word</a:t>
            </a:r>
            <a:r>
              <a:rPr lang="en-US" sz="2000" dirty="0">
                <a:latin typeface="Consolas" panose="020B0609020204030204" pitchFamily="49" charset="0"/>
              </a:rPr>
              <a:t> = prediction</a:t>
            </a:r>
          </a:p>
          <a:p>
            <a:pPr marL="5080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# &gt;&gt;&gt; “walk”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BA783-57E1-482E-9495-4A731C9237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1A52AB-3506-42AC-BA44-A3DDF6D9E517}"/>
              </a:ext>
            </a:extLst>
          </p:cNvPr>
          <p:cNvSpPr/>
          <p:nvPr/>
        </p:nvSpPr>
        <p:spPr>
          <a:xfrm>
            <a:off x="765566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B5E68DF-6F12-4DF8-98FB-901E27BA79BC}"/>
              </a:ext>
            </a:extLst>
          </p:cNvPr>
          <p:cNvCxnSpPr>
            <a:stCxn id="15" idx="3"/>
            <a:endCxn id="15" idx="1"/>
          </p:cNvCxnSpPr>
          <p:nvPr/>
        </p:nvCxnSpPr>
        <p:spPr>
          <a:xfrm flipH="1">
            <a:off x="765566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D0FC6A-FDA0-494B-9BE4-05B1B6E8AD2D}"/>
                  </a:ext>
                </a:extLst>
              </p:cNvPr>
              <p:cNvSpPr/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D0FC6A-FDA0-494B-9BE4-05B1B6E8A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3AC60-1231-4323-8236-F251EF9E5892}"/>
                  </a:ext>
                </a:extLst>
              </p:cNvPr>
              <p:cNvSpPr/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3AC60-1231-4323-8236-F251EF9E5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B5D15C-7A1B-488C-BDA0-45F291EB7FD3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V="1">
            <a:off x="891053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5E8FFC-0644-4C63-B8B3-714B6617B4D6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891053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BDC8F53-CADA-4E81-ACF4-2F033A323E01}"/>
                  </a:ext>
                </a:extLst>
              </p:cNvPr>
              <p:cNvSpPr/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BDC8F53-CADA-4E81-ACF4-2F033A323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4EBC956-BEF9-4D12-838D-6DDE2923E05E}"/>
              </a:ext>
            </a:extLst>
          </p:cNvPr>
          <p:cNvSpPr/>
          <p:nvPr/>
        </p:nvSpPr>
        <p:spPr>
          <a:xfrm>
            <a:off x="816177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F92A78-57FE-458B-8049-CFFCB5744D8D}"/>
              </a:ext>
            </a:extLst>
          </p:cNvPr>
          <p:cNvSpPr/>
          <p:nvPr/>
        </p:nvSpPr>
        <p:spPr>
          <a:xfrm>
            <a:off x="9481171" y="5433111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input vector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7E23CA-4908-4704-A16F-57F70FAD7CD2}"/>
              </a:ext>
            </a:extLst>
          </p:cNvPr>
          <p:cNvSpPr/>
          <p:nvPr/>
        </p:nvSpPr>
        <p:spPr>
          <a:xfrm>
            <a:off x="9383389" y="2087288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output vector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0F845-C158-4D59-97C0-EA0ED3B00516}"/>
              </a:ext>
            </a:extLst>
          </p:cNvPr>
          <p:cNvSpPr/>
          <p:nvPr/>
        </p:nvSpPr>
        <p:spPr>
          <a:xfrm>
            <a:off x="10768519" y="3393523"/>
            <a:ext cx="1507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hidden cell state</a:t>
            </a:r>
          </a:p>
        </p:txBody>
      </p:sp>
    </p:spTree>
    <p:extLst>
      <p:ext uri="{BB962C8B-B14F-4D97-AF65-F5344CB8AC3E}">
        <p14:creationId xmlns:p14="http://schemas.microsoft.com/office/powerpoint/2010/main" val="3102989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4EEF-1CFE-4B2E-8B3E-931B4EED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740C81-A99F-4436-ADDB-43948AEA12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376998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State update and output: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 algn="ctr">
                  <a:buNone/>
                </a:pPr>
                <a:endParaRPr lang="en-US" dirty="0"/>
              </a:p>
              <a:p>
                <a:pPr marL="508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50800" indent="0" algn="ctr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h𝑦</m:t>
                        </m:r>
                      </m:sub>
                    </m:sSub>
                  </m:oMath>
                </a14:m>
                <a:r>
                  <a:rPr lang="en-US" dirty="0"/>
                  <a:t>: weight matrices for parameter updates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740C81-A99F-4436-ADDB-43948AEA1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376998" cy="4274256"/>
              </a:xfrm>
              <a:blipFill>
                <a:blip r:embed="rId2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BA172-1C96-43B4-A23F-DB66C3A14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A5BF72-AB2C-434C-8470-A1E4050D7C8F}"/>
              </a:ext>
            </a:extLst>
          </p:cNvPr>
          <p:cNvSpPr/>
          <p:nvPr/>
        </p:nvSpPr>
        <p:spPr>
          <a:xfrm>
            <a:off x="765566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B4C060F-2B9A-455A-9F26-A2C91C16D3A7}"/>
              </a:ext>
            </a:extLst>
          </p:cNvPr>
          <p:cNvCxnSpPr>
            <a:stCxn id="5" idx="3"/>
            <a:endCxn id="5" idx="1"/>
          </p:cNvCxnSpPr>
          <p:nvPr/>
        </p:nvCxnSpPr>
        <p:spPr>
          <a:xfrm flipH="1">
            <a:off x="765566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0DFB13-62F1-44E1-A45C-7D5727DB0272}"/>
                  </a:ext>
                </a:extLst>
              </p:cNvPr>
              <p:cNvSpPr/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0DFB13-62F1-44E1-A45C-7D5727DB0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5DFCB2B-454F-4547-BD35-F4BF9B5B4C52}"/>
                  </a:ext>
                </a:extLst>
              </p:cNvPr>
              <p:cNvSpPr/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5DFCB2B-454F-4547-BD35-F4BF9B5B4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70C9C4-28B9-4E19-80A2-A2990EE8E2F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891053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FBFD3C-9A7B-4312-AECB-CE9F4F42107B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V="1">
            <a:off x="891053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5364D-308F-4F4B-8163-451AC4D0F389}"/>
                  </a:ext>
                </a:extLst>
              </p:cNvPr>
              <p:cNvSpPr/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5364D-308F-4F4B-8163-451AC4D0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6A11492-4F98-4BF3-BB47-190AD9C3324B}"/>
              </a:ext>
            </a:extLst>
          </p:cNvPr>
          <p:cNvSpPr/>
          <p:nvPr/>
        </p:nvSpPr>
        <p:spPr>
          <a:xfrm>
            <a:off x="816177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230D4-57B5-4D73-94DE-BFE26E7F7DB9}"/>
              </a:ext>
            </a:extLst>
          </p:cNvPr>
          <p:cNvSpPr/>
          <p:nvPr/>
        </p:nvSpPr>
        <p:spPr>
          <a:xfrm>
            <a:off x="9481171" y="5433111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input vector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0C74D-9D12-4C88-B882-27026DA0AA39}"/>
              </a:ext>
            </a:extLst>
          </p:cNvPr>
          <p:cNvSpPr/>
          <p:nvPr/>
        </p:nvSpPr>
        <p:spPr>
          <a:xfrm>
            <a:off x="9383389" y="2087288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output vector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947C3-C563-4E16-8EC0-B42FFE415133}"/>
              </a:ext>
            </a:extLst>
          </p:cNvPr>
          <p:cNvSpPr/>
          <p:nvPr/>
        </p:nvSpPr>
        <p:spPr>
          <a:xfrm>
            <a:off x="10768519" y="3393523"/>
            <a:ext cx="1507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hidden cell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2D0D532-60FD-453E-B8E2-9DFEA069DAD5}"/>
                  </a:ext>
                </a:extLst>
              </p:cNvPr>
              <p:cNvSpPr/>
              <p:nvPr/>
            </p:nvSpPr>
            <p:spPr>
              <a:xfrm>
                <a:off x="6760458" y="3325977"/>
                <a:ext cx="7562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2D0D532-60FD-453E-B8E2-9DFEA069D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458" y="3325977"/>
                <a:ext cx="756297" cy="400110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4A263F-746C-4E61-BF89-8C0ABA141ADB}"/>
                  </a:ext>
                </a:extLst>
              </p:cNvPr>
              <p:cNvSpPr/>
              <p:nvPr/>
            </p:nvSpPr>
            <p:spPr>
              <a:xfrm>
                <a:off x="8232451" y="4705158"/>
                <a:ext cx="7562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4A263F-746C-4E61-BF89-8C0ABA141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451" y="4705158"/>
                <a:ext cx="756297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307371-7AE7-4728-A5D8-1F7399ABA613}"/>
                  </a:ext>
                </a:extLst>
              </p:cNvPr>
              <p:cNvSpPr/>
              <p:nvPr/>
            </p:nvSpPr>
            <p:spPr>
              <a:xfrm>
                <a:off x="8211046" y="2726481"/>
                <a:ext cx="757708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307371-7AE7-4728-A5D8-1F7399ABA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6" y="2726481"/>
                <a:ext cx="757708" cy="424283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23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981E2-91DC-4C12-906C-73C525AB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048DF-231F-4882-BD8A-E7C9A2050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36991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Graph unfolding &amp; forward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5D36-6E98-4943-817B-A66EB54F2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254A80-EA79-4E7A-A733-E2BCF4F7A180}"/>
              </a:ext>
            </a:extLst>
          </p:cNvPr>
          <p:cNvSpPr/>
          <p:nvPr/>
        </p:nvSpPr>
        <p:spPr>
          <a:xfrm>
            <a:off x="160506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B6728E9-3DB3-4355-9145-2E1D511BA939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1605067" y="4660770"/>
            <a:ext cx="943576" cy="12700"/>
          </a:xfrm>
          <a:prstGeom prst="bentConnector5">
            <a:avLst>
              <a:gd name="adj1" fmla="val -24227"/>
              <a:gd name="adj2" fmla="val -5025709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EE6AF5A-D848-4655-9701-5F5065AF90B9}"/>
                  </a:ext>
                </a:extLst>
              </p:cNvPr>
              <p:cNvSpPr/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EE6AF5A-D848-4655-9701-5F5065AF9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8ACEDA-A2F4-4961-9A10-FFAFA35CCDBE}"/>
                  </a:ext>
                </a:extLst>
              </p:cNvPr>
              <p:cNvSpPr/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8ACEDA-A2F4-4961-9A10-FFAFA35CC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AC2D1E-DB31-48D0-B525-9124695DFEA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07685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37775-36A6-4A42-BD45-989A1135930A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207685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D557EC-7B49-4065-9ABE-15EFB090FEDC}"/>
              </a:ext>
            </a:extLst>
          </p:cNvPr>
          <p:cNvGrpSpPr/>
          <p:nvPr/>
        </p:nvGrpSpPr>
        <p:grpSpPr>
          <a:xfrm>
            <a:off x="4785576" y="966866"/>
            <a:ext cx="6088287" cy="1360753"/>
            <a:chOff x="4785576" y="966866"/>
            <a:chExt cx="6088287" cy="13607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8CE04B7-D2A2-4F13-B417-ADF055516BA5}"/>
                    </a:ext>
                  </a:extLst>
                </p:cNvPr>
                <p:cNvSpPr/>
                <p:nvPr/>
              </p:nvSpPr>
              <p:spPr>
                <a:xfrm>
                  <a:off x="9122649" y="966866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8CE04B7-D2A2-4F13-B417-ADF055516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49" y="966866"/>
                  <a:ext cx="568650" cy="56865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343320D-51B1-4464-AD23-E0E1B7C79E4A}"/>
                </a:ext>
              </a:extLst>
            </p:cNvPr>
            <p:cNvGrpSpPr/>
            <p:nvPr/>
          </p:nvGrpSpPr>
          <p:grpSpPr>
            <a:xfrm>
              <a:off x="9301381" y="1858714"/>
              <a:ext cx="211186" cy="211186"/>
              <a:chOff x="9270460" y="1841787"/>
              <a:chExt cx="369332" cy="369332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D62A73C3-EAD0-47A6-B911-6406ADC47450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59A23B9-8E9A-4089-8A34-981CCD817F67}"/>
                  </a:ext>
                </a:extLst>
              </p:cNvPr>
              <p:cNvCxnSpPr>
                <a:stCxn id="93" idx="0"/>
                <a:endCxn id="93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1F007F4-3604-486B-B43D-445467FC326A}"/>
                  </a:ext>
                </a:extLst>
              </p:cNvPr>
              <p:cNvCxnSpPr>
                <a:cxnSpLocks/>
                <a:stCxn id="93" idx="2"/>
                <a:endCxn id="93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5A7DF7D0-84F4-4920-96AE-B5072754C223}"/>
                </a:ext>
              </a:extLst>
            </p:cNvPr>
            <p:cNvCxnSpPr>
              <a:stCxn id="88" idx="0"/>
              <a:endCxn id="93" idx="2"/>
            </p:cNvCxnSpPr>
            <p:nvPr/>
          </p:nvCxnSpPr>
          <p:spPr>
            <a:xfrm rot="5400000" flipH="1" flipV="1">
              <a:off x="6861823" y="-111939"/>
              <a:ext cx="363311" cy="451580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5CED1713-9E9F-4170-B3BA-5B294BB859CE}"/>
                </a:ext>
              </a:extLst>
            </p:cNvPr>
            <p:cNvCxnSpPr>
              <a:cxnSpLocks/>
              <a:stCxn id="89" idx="0"/>
              <a:endCxn id="93" idx="2"/>
            </p:cNvCxnSpPr>
            <p:nvPr/>
          </p:nvCxnSpPr>
          <p:spPr>
            <a:xfrm rot="5400000" flipH="1" flipV="1">
              <a:off x="7640336" y="666573"/>
              <a:ext cx="363310" cy="2958779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BA589A3B-51A7-4285-BFAC-A2E3803A41FA}"/>
                </a:ext>
              </a:extLst>
            </p:cNvPr>
            <p:cNvCxnSpPr>
              <a:cxnSpLocks/>
              <a:stCxn id="90" idx="0"/>
              <a:endCxn id="93" idx="2"/>
            </p:cNvCxnSpPr>
            <p:nvPr/>
          </p:nvCxnSpPr>
          <p:spPr>
            <a:xfrm rot="5400000" flipH="1" flipV="1">
              <a:off x="8418649" y="1444885"/>
              <a:ext cx="363309" cy="140215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7C21381E-3382-4978-8A98-62AA05A61C49}"/>
                </a:ext>
              </a:extLst>
            </p:cNvPr>
            <p:cNvCxnSpPr>
              <a:cxnSpLocks/>
              <a:stCxn id="91" idx="0"/>
              <a:endCxn id="93" idx="6"/>
            </p:cNvCxnSpPr>
            <p:nvPr/>
          </p:nvCxnSpPr>
          <p:spPr>
            <a:xfrm rot="16200000" flipV="1">
              <a:off x="10013638" y="1463236"/>
              <a:ext cx="359154" cy="136129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DC59742-AF71-4A00-8560-D21FA0940F02}"/>
                </a:ext>
              </a:extLst>
            </p:cNvPr>
            <p:cNvCxnSpPr>
              <a:cxnSpLocks/>
              <a:stCxn id="93" idx="0"/>
              <a:endCxn id="92" idx="4"/>
            </p:cNvCxnSpPr>
            <p:nvPr/>
          </p:nvCxnSpPr>
          <p:spPr>
            <a:xfrm flipV="1">
              <a:off x="9406974" y="1535517"/>
              <a:ext cx="0" cy="323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9F06D-8548-4AD8-83A7-5EC9249E0D56}"/>
              </a:ext>
            </a:extLst>
          </p:cNvPr>
          <p:cNvGrpSpPr/>
          <p:nvPr/>
        </p:nvGrpSpPr>
        <p:grpSpPr>
          <a:xfrm>
            <a:off x="4501251" y="2327618"/>
            <a:ext cx="568650" cy="874493"/>
            <a:chOff x="4501251" y="2327618"/>
            <a:chExt cx="568650" cy="8744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3AF4E88-7752-4E15-9C9A-771F177ADE77}"/>
                    </a:ext>
                  </a:extLst>
                </p:cNvPr>
                <p:cNvSpPr/>
                <p:nvPr/>
              </p:nvSpPr>
              <p:spPr>
                <a:xfrm>
                  <a:off x="4501251" y="2327618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3AF4E88-7752-4E15-9C9A-771F177ADE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251" y="2327618"/>
                  <a:ext cx="568650" cy="56865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F6E2FDF-3AD6-4F79-9531-108D102ACADB}"/>
                </a:ext>
              </a:extLst>
            </p:cNvPr>
            <p:cNvCxnSpPr>
              <a:cxnSpLocks/>
              <a:stCxn id="19" idx="0"/>
              <a:endCxn id="88" idx="4"/>
            </p:cNvCxnSpPr>
            <p:nvPr/>
          </p:nvCxnSpPr>
          <p:spPr>
            <a:xfrm flipV="1">
              <a:off x="4785494" y="2896269"/>
              <a:ext cx="82" cy="305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D94313-05FC-4F31-8605-A052ADF377F0}"/>
              </a:ext>
            </a:extLst>
          </p:cNvPr>
          <p:cNvGrpSpPr/>
          <p:nvPr/>
        </p:nvGrpSpPr>
        <p:grpSpPr>
          <a:xfrm>
            <a:off x="6058277" y="2327617"/>
            <a:ext cx="568650" cy="874494"/>
            <a:chOff x="6058277" y="2327617"/>
            <a:chExt cx="568650" cy="874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844F88F1-19A5-44E2-A510-CFA7A90EB17D}"/>
                    </a:ext>
                  </a:extLst>
                </p:cNvPr>
                <p:cNvSpPr/>
                <p:nvPr/>
              </p:nvSpPr>
              <p:spPr>
                <a:xfrm>
                  <a:off x="6058277" y="2327617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844F88F1-19A5-44E2-A510-CFA7A90EB1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277" y="2327617"/>
                  <a:ext cx="568650" cy="56865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F511919-0DE0-4649-8D21-FD2C080082D1}"/>
                </a:ext>
              </a:extLst>
            </p:cNvPr>
            <p:cNvCxnSpPr>
              <a:cxnSpLocks/>
              <a:stCxn id="26" idx="0"/>
              <a:endCxn id="89" idx="4"/>
            </p:cNvCxnSpPr>
            <p:nvPr/>
          </p:nvCxnSpPr>
          <p:spPr>
            <a:xfrm flipV="1">
              <a:off x="6342602" y="2896268"/>
              <a:ext cx="0" cy="3058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29D759-0A49-482B-B2A2-D28587665001}"/>
              </a:ext>
            </a:extLst>
          </p:cNvPr>
          <p:cNvGrpSpPr/>
          <p:nvPr/>
        </p:nvGrpSpPr>
        <p:grpSpPr>
          <a:xfrm>
            <a:off x="7614901" y="2327616"/>
            <a:ext cx="568650" cy="874495"/>
            <a:chOff x="7614901" y="2327616"/>
            <a:chExt cx="568650" cy="874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CD8B7A9-CC5C-481C-8C5C-94C923E40BF8}"/>
                    </a:ext>
                  </a:extLst>
                </p:cNvPr>
                <p:cNvSpPr/>
                <p:nvPr/>
              </p:nvSpPr>
              <p:spPr>
                <a:xfrm>
                  <a:off x="7614901" y="2327616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CD8B7A9-CC5C-481C-8C5C-94C923E40B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901" y="2327616"/>
                  <a:ext cx="568650" cy="56865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334572D4-3F5E-4E34-BA8E-2D7A9F742EC5}"/>
                </a:ext>
              </a:extLst>
            </p:cNvPr>
            <p:cNvCxnSpPr>
              <a:cxnSpLocks/>
              <a:stCxn id="33" idx="0"/>
              <a:endCxn id="90" idx="4"/>
            </p:cNvCxnSpPr>
            <p:nvPr/>
          </p:nvCxnSpPr>
          <p:spPr>
            <a:xfrm flipV="1">
              <a:off x="7899226" y="2896267"/>
              <a:ext cx="0" cy="3058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A42458-EAAB-4B27-9E86-48FD01C62229}"/>
              </a:ext>
            </a:extLst>
          </p:cNvPr>
          <p:cNvGrpSpPr/>
          <p:nvPr/>
        </p:nvGrpSpPr>
        <p:grpSpPr>
          <a:xfrm>
            <a:off x="10589538" y="2323461"/>
            <a:ext cx="568650" cy="878650"/>
            <a:chOff x="10589538" y="2323461"/>
            <a:chExt cx="568650" cy="8786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748FF72-CF81-40B2-98D6-8565132F8CE3}"/>
                    </a:ext>
                  </a:extLst>
                </p:cNvPr>
                <p:cNvSpPr/>
                <p:nvPr/>
              </p:nvSpPr>
              <p:spPr>
                <a:xfrm>
                  <a:off x="10589538" y="2323461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748FF72-CF81-40B2-98D6-8565132F8C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9538" y="2323461"/>
                  <a:ext cx="568650" cy="56865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BAB72D6-E4FB-4B47-BDC4-ABF104912CF2}"/>
                </a:ext>
              </a:extLst>
            </p:cNvPr>
            <p:cNvCxnSpPr>
              <a:cxnSpLocks/>
              <a:stCxn id="40" idx="0"/>
              <a:endCxn id="91" idx="4"/>
            </p:cNvCxnSpPr>
            <p:nvPr/>
          </p:nvCxnSpPr>
          <p:spPr>
            <a:xfrm flipH="1" flipV="1">
              <a:off x="10873863" y="2892112"/>
              <a:ext cx="4949" cy="3099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F521536-0C38-4264-9AEC-BE2D0D90B8F5}"/>
              </a:ext>
            </a:extLst>
          </p:cNvPr>
          <p:cNvSpPr txBox="1"/>
          <p:nvPr/>
        </p:nvSpPr>
        <p:spPr>
          <a:xfrm>
            <a:off x="9190512" y="23786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5B611B-AAB9-4A92-BCEB-D18FBE2E11F9}"/>
              </a:ext>
            </a:extLst>
          </p:cNvPr>
          <p:cNvGrpSpPr/>
          <p:nvPr/>
        </p:nvGrpSpPr>
        <p:grpSpPr>
          <a:xfrm>
            <a:off x="4313707" y="2875764"/>
            <a:ext cx="1557108" cy="3698515"/>
            <a:chOff x="4313707" y="2875764"/>
            <a:chExt cx="1557108" cy="36985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30EE153-95C4-42C2-A770-03A3FF26A75C}"/>
                </a:ext>
              </a:extLst>
            </p:cNvPr>
            <p:cNvSpPr/>
            <p:nvPr/>
          </p:nvSpPr>
          <p:spPr>
            <a:xfrm>
              <a:off x="4313707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E367C0F-90DF-4C1B-9520-B764C75DF85B}"/>
                    </a:ext>
                  </a:extLst>
                </p:cNvPr>
                <p:cNvSpPr/>
                <p:nvPr/>
              </p:nvSpPr>
              <p:spPr>
                <a:xfrm>
                  <a:off x="4501169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E367C0F-90DF-4C1B-9520-B764C75DF8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169" y="3202111"/>
                  <a:ext cx="568650" cy="56865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9D7E586-C913-43BA-BDB8-69D3165E70DC}"/>
                    </a:ext>
                  </a:extLst>
                </p:cNvPr>
                <p:cNvSpPr/>
                <p:nvPr/>
              </p:nvSpPr>
              <p:spPr>
                <a:xfrm>
                  <a:off x="4501169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9D7E586-C913-43BA-BDB8-69D3165E7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169" y="5547392"/>
                  <a:ext cx="568650" cy="56865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47B032-3774-4234-A574-EB853900E1E3}"/>
                </a:ext>
              </a:extLst>
            </p:cNvPr>
            <p:cNvCxnSpPr>
              <a:cxnSpLocks/>
              <a:stCxn id="20" idx="0"/>
              <a:endCxn id="17" idx="2"/>
            </p:cNvCxnSpPr>
            <p:nvPr/>
          </p:nvCxnSpPr>
          <p:spPr>
            <a:xfrm flipV="1">
              <a:off x="4785494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56EF883-3E10-467F-9487-393D4AD04E6F}"/>
                </a:ext>
              </a:extLst>
            </p:cNvPr>
            <p:cNvCxnSpPr>
              <a:cxnSpLocks/>
              <a:stCxn id="17" idx="0"/>
              <a:endCxn id="19" idx="4"/>
            </p:cNvCxnSpPr>
            <p:nvPr/>
          </p:nvCxnSpPr>
          <p:spPr>
            <a:xfrm flipH="1" flipV="1">
              <a:off x="4785494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19C374A-E7FB-4BE7-80B1-DE1A0427BE38}"/>
                </a:ext>
              </a:extLst>
            </p:cNvPr>
            <p:cNvCxnSpPr>
              <a:cxnSpLocks/>
              <a:stCxn id="17" idx="3"/>
              <a:endCxn id="24" idx="1"/>
            </p:cNvCxnSpPr>
            <p:nvPr/>
          </p:nvCxnSpPr>
          <p:spPr>
            <a:xfrm>
              <a:off x="5257283" y="4660770"/>
              <a:ext cx="6135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9A1A9AA-4469-4EFE-AA56-C9AAB27B4F40}"/>
                    </a:ext>
                  </a:extLst>
                </p:cNvPr>
                <p:cNvSpPr/>
                <p:nvPr/>
              </p:nvSpPr>
              <p:spPr>
                <a:xfrm>
                  <a:off x="5271565" y="4319259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9A1A9AA-4469-4EFE-AA56-C9AAB27B4F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565" y="4319259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B784120-CF2D-4F9F-A360-A4964F8D1E54}"/>
                    </a:ext>
                  </a:extLst>
                </p:cNvPr>
                <p:cNvSpPr/>
                <p:nvPr/>
              </p:nvSpPr>
              <p:spPr>
                <a:xfrm>
                  <a:off x="4724957" y="5181489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B784120-CF2D-4F9F-A360-A4964F8D1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957" y="5181489"/>
                  <a:ext cx="584968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C6E1343-3605-46B6-8EA1-100318B66449}"/>
                    </a:ext>
                  </a:extLst>
                </p:cNvPr>
                <p:cNvSpPr/>
                <p:nvPr/>
              </p:nvSpPr>
              <p:spPr>
                <a:xfrm>
                  <a:off x="4724957" y="3876129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C6E1343-3605-46B6-8EA1-100318B66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957" y="3876129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74403E-3B66-4202-9ED5-3159100177E7}"/>
                </a:ext>
              </a:extLst>
            </p:cNvPr>
            <p:cNvSpPr/>
            <p:nvPr/>
          </p:nvSpPr>
          <p:spPr>
            <a:xfrm>
              <a:off x="4472748" y="6174169"/>
              <a:ext cx="6254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4F41C5F-E462-42EB-876F-227A60B19EE4}"/>
                </a:ext>
              </a:extLst>
            </p:cNvPr>
            <p:cNvSpPr/>
            <p:nvPr/>
          </p:nvSpPr>
          <p:spPr>
            <a:xfrm>
              <a:off x="4727294" y="2875764"/>
              <a:ext cx="113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7AAA1A-427E-4E9C-9554-0838196C754B}"/>
              </a:ext>
            </a:extLst>
          </p:cNvPr>
          <p:cNvGrpSpPr/>
          <p:nvPr/>
        </p:nvGrpSpPr>
        <p:grpSpPr>
          <a:xfrm>
            <a:off x="5774176" y="2875764"/>
            <a:ext cx="1653263" cy="3698515"/>
            <a:chOff x="5774176" y="2875764"/>
            <a:chExt cx="1653263" cy="369851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3BAA92D-2E92-4932-BD4A-86B1EA8F5264}"/>
                </a:ext>
              </a:extLst>
            </p:cNvPr>
            <p:cNvSpPr/>
            <p:nvPr/>
          </p:nvSpPr>
          <p:spPr>
            <a:xfrm>
              <a:off x="5870815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7B96F44-D268-4C6A-9A38-69CD87B6A97D}"/>
                    </a:ext>
                  </a:extLst>
                </p:cNvPr>
                <p:cNvSpPr/>
                <p:nvPr/>
              </p:nvSpPr>
              <p:spPr>
                <a:xfrm>
                  <a:off x="6058277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7B96F44-D268-4C6A-9A38-69CD87B6A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277" y="3202111"/>
                  <a:ext cx="568650" cy="568651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D8EC4ED-4CAE-4FF0-8CBC-5D619406B3B3}"/>
                    </a:ext>
                  </a:extLst>
                </p:cNvPr>
                <p:cNvSpPr/>
                <p:nvPr/>
              </p:nvSpPr>
              <p:spPr>
                <a:xfrm>
                  <a:off x="6058277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D8EC4ED-4CAE-4FF0-8CBC-5D619406B3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277" y="5547392"/>
                  <a:ext cx="568650" cy="56865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AD5A8A-3C5A-4D4C-978F-C18FDD3B245C}"/>
                </a:ext>
              </a:extLst>
            </p:cNvPr>
            <p:cNvCxnSpPr>
              <a:cxnSpLocks/>
              <a:stCxn id="27" idx="0"/>
              <a:endCxn id="24" idx="2"/>
            </p:cNvCxnSpPr>
            <p:nvPr/>
          </p:nvCxnSpPr>
          <p:spPr>
            <a:xfrm flipV="1">
              <a:off x="6342602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E8C8CAE-9ED8-427C-86FC-277D8A341EF6}"/>
                </a:ext>
              </a:extLst>
            </p:cNvPr>
            <p:cNvCxnSpPr>
              <a:cxnSpLocks/>
              <a:stCxn id="24" idx="0"/>
              <a:endCxn id="26" idx="4"/>
            </p:cNvCxnSpPr>
            <p:nvPr/>
          </p:nvCxnSpPr>
          <p:spPr>
            <a:xfrm flipH="1" flipV="1">
              <a:off x="6342602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8C6400F-8ADF-4F22-9623-D0C9FD1DCEA3}"/>
                </a:ext>
              </a:extLst>
            </p:cNvPr>
            <p:cNvCxnSpPr>
              <a:cxnSpLocks/>
              <a:stCxn id="24" idx="3"/>
              <a:endCxn id="31" idx="1"/>
            </p:cNvCxnSpPr>
            <p:nvPr/>
          </p:nvCxnSpPr>
          <p:spPr>
            <a:xfrm>
              <a:off x="6814391" y="4660770"/>
              <a:ext cx="613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8A8F881-D906-4200-8A25-BCEBF8CCABCA}"/>
                    </a:ext>
                  </a:extLst>
                </p:cNvPr>
                <p:cNvSpPr/>
                <p:nvPr/>
              </p:nvSpPr>
              <p:spPr>
                <a:xfrm>
                  <a:off x="6828431" y="431925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8A8F881-D906-4200-8A25-BCEBF8CCAB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8431" y="4319258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BF70C37-A562-4904-B2B8-C8CF1CE014D1}"/>
                    </a:ext>
                  </a:extLst>
                </p:cNvPr>
                <p:cNvSpPr/>
                <p:nvPr/>
              </p:nvSpPr>
              <p:spPr>
                <a:xfrm>
                  <a:off x="6297109" y="518148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BF70C37-A562-4904-B2B8-C8CF1CE014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109" y="5181488"/>
                  <a:ext cx="584968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28CBDB0-9F72-4351-A934-960FC721CE78}"/>
                    </a:ext>
                  </a:extLst>
                </p:cNvPr>
                <p:cNvSpPr/>
                <p:nvPr/>
              </p:nvSpPr>
              <p:spPr>
                <a:xfrm>
                  <a:off x="6297109" y="3876128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28CBDB0-9F72-4351-A934-960FC721C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109" y="3876128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6B583B7-189E-456D-A0E1-CAB388E9F96F}"/>
                </a:ext>
              </a:extLst>
            </p:cNvPr>
            <p:cNvSpPr/>
            <p:nvPr/>
          </p:nvSpPr>
          <p:spPr>
            <a:xfrm>
              <a:off x="5774176" y="6174169"/>
              <a:ext cx="113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E1C1609-27AA-46D5-A4BB-BCC8ADCB46A2}"/>
                </a:ext>
              </a:extLst>
            </p:cNvPr>
            <p:cNvSpPr/>
            <p:nvPr/>
          </p:nvSpPr>
          <p:spPr>
            <a:xfrm>
              <a:off x="6453798" y="2875764"/>
              <a:ext cx="2984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CA6B02-91F0-4110-A647-769691A0966B}"/>
              </a:ext>
            </a:extLst>
          </p:cNvPr>
          <p:cNvGrpSpPr/>
          <p:nvPr/>
        </p:nvGrpSpPr>
        <p:grpSpPr>
          <a:xfrm>
            <a:off x="7427439" y="2875764"/>
            <a:ext cx="1570664" cy="3698515"/>
            <a:chOff x="7427439" y="2875764"/>
            <a:chExt cx="1570664" cy="36985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6482D6F-AD23-492F-A7F2-86122214EBA0}"/>
                </a:ext>
              </a:extLst>
            </p:cNvPr>
            <p:cNvSpPr/>
            <p:nvPr/>
          </p:nvSpPr>
          <p:spPr>
            <a:xfrm>
              <a:off x="7427439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81A5924-3A29-4CA1-8627-4713C9F2F86B}"/>
                    </a:ext>
                  </a:extLst>
                </p:cNvPr>
                <p:cNvSpPr/>
                <p:nvPr/>
              </p:nvSpPr>
              <p:spPr>
                <a:xfrm>
                  <a:off x="7614901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81A5924-3A29-4CA1-8627-4713C9F2F8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901" y="3202111"/>
                  <a:ext cx="568650" cy="568651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DAB8C82-8C91-4C6A-81AF-A7DC5CB63FF3}"/>
                    </a:ext>
                  </a:extLst>
                </p:cNvPr>
                <p:cNvSpPr/>
                <p:nvPr/>
              </p:nvSpPr>
              <p:spPr>
                <a:xfrm>
                  <a:off x="7614901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DAB8C82-8C91-4C6A-81AF-A7DC5CB63F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901" y="5547392"/>
                  <a:ext cx="568650" cy="568651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ABC22DC-9183-42DE-8CF4-E8A315623803}"/>
                </a:ext>
              </a:extLst>
            </p:cNvPr>
            <p:cNvCxnSpPr>
              <a:cxnSpLocks/>
              <a:stCxn id="34" idx="0"/>
              <a:endCxn id="31" idx="2"/>
            </p:cNvCxnSpPr>
            <p:nvPr/>
          </p:nvCxnSpPr>
          <p:spPr>
            <a:xfrm flipV="1">
              <a:off x="7899226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4F14330-990A-422D-B09B-906E233D5D9F}"/>
                </a:ext>
              </a:extLst>
            </p:cNvPr>
            <p:cNvCxnSpPr>
              <a:cxnSpLocks/>
              <a:stCxn id="31" idx="0"/>
              <a:endCxn id="33" idx="4"/>
            </p:cNvCxnSpPr>
            <p:nvPr/>
          </p:nvCxnSpPr>
          <p:spPr>
            <a:xfrm flipH="1" flipV="1">
              <a:off x="7899226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5A52A3F-7BD1-4C59-A3AB-E85853AD7816}"/>
                </a:ext>
              </a:extLst>
            </p:cNvPr>
            <p:cNvCxnSpPr>
              <a:cxnSpLocks/>
            </p:cNvCxnSpPr>
            <p:nvPr/>
          </p:nvCxnSpPr>
          <p:spPr>
            <a:xfrm>
              <a:off x="8385055" y="4660770"/>
              <a:ext cx="613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46962FB-57EE-4B1A-B91B-A4C48EC23040}"/>
                    </a:ext>
                  </a:extLst>
                </p:cNvPr>
                <p:cNvSpPr/>
                <p:nvPr/>
              </p:nvSpPr>
              <p:spPr>
                <a:xfrm>
                  <a:off x="8399095" y="431925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46962FB-57EE-4B1A-B91B-A4C48EC230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9095" y="4319258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C79A9E2F-37EC-4E4A-8B60-1D358D11B509}"/>
                    </a:ext>
                  </a:extLst>
                </p:cNvPr>
                <p:cNvSpPr/>
                <p:nvPr/>
              </p:nvSpPr>
              <p:spPr>
                <a:xfrm>
                  <a:off x="7858939" y="5168513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C79A9E2F-37EC-4E4A-8B60-1D358D11B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939" y="5168513"/>
                  <a:ext cx="584968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9BE4D11-C284-43DB-8DD8-1FF6A4F8909C}"/>
                    </a:ext>
                  </a:extLst>
                </p:cNvPr>
                <p:cNvSpPr/>
                <p:nvPr/>
              </p:nvSpPr>
              <p:spPr>
                <a:xfrm>
                  <a:off x="7858939" y="3863153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9BE4D11-C284-43DB-8DD8-1FF6A4F890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939" y="3863153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74A9B67-E7D9-42F5-9878-987EF97DB373}"/>
                </a:ext>
              </a:extLst>
            </p:cNvPr>
            <p:cNvSpPr/>
            <p:nvPr/>
          </p:nvSpPr>
          <p:spPr>
            <a:xfrm>
              <a:off x="7749986" y="6174169"/>
              <a:ext cx="298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53C5076-CB2A-4CA6-9C77-E59123C8CD90}"/>
                </a:ext>
              </a:extLst>
            </p:cNvPr>
            <p:cNvSpPr/>
            <p:nvPr/>
          </p:nvSpPr>
          <p:spPr>
            <a:xfrm>
              <a:off x="7887324" y="2875764"/>
              <a:ext cx="7232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AA0437-E327-4C23-ADCE-113B1D79D835}"/>
              </a:ext>
            </a:extLst>
          </p:cNvPr>
          <p:cNvGrpSpPr/>
          <p:nvPr/>
        </p:nvGrpSpPr>
        <p:grpSpPr>
          <a:xfrm>
            <a:off x="9190512" y="2875764"/>
            <a:ext cx="2408260" cy="3698515"/>
            <a:chOff x="9190512" y="2875764"/>
            <a:chExt cx="2408260" cy="369851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D18A9C4-A397-4F68-A5A3-A51E5DCC86B2}"/>
                </a:ext>
              </a:extLst>
            </p:cNvPr>
            <p:cNvSpPr/>
            <p:nvPr/>
          </p:nvSpPr>
          <p:spPr>
            <a:xfrm>
              <a:off x="10693365" y="6174169"/>
              <a:ext cx="3609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a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42F038F-A2AA-4D2C-9CDD-7BAED88ED986}"/>
                </a:ext>
              </a:extLst>
            </p:cNvPr>
            <p:cNvSpPr/>
            <p:nvPr/>
          </p:nvSpPr>
          <p:spPr>
            <a:xfrm>
              <a:off x="10407025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4FD625CB-85C7-4722-A9F0-F2FD0091A737}"/>
                    </a:ext>
                  </a:extLst>
                </p:cNvPr>
                <p:cNvSpPr/>
                <p:nvPr/>
              </p:nvSpPr>
              <p:spPr>
                <a:xfrm>
                  <a:off x="10594487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4FD625CB-85C7-4722-A9F0-F2FD0091A7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4487" y="3202111"/>
                  <a:ext cx="568650" cy="568651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B28B307-15AA-4653-82BF-9B2F5869170C}"/>
                    </a:ext>
                  </a:extLst>
                </p:cNvPr>
                <p:cNvSpPr/>
                <p:nvPr/>
              </p:nvSpPr>
              <p:spPr>
                <a:xfrm>
                  <a:off x="10594487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B28B307-15AA-4653-82BF-9B2F586917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4487" y="5547392"/>
                  <a:ext cx="568650" cy="568651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A57CE40-0082-4112-A9D8-6954768563CF}"/>
                </a:ext>
              </a:extLst>
            </p:cNvPr>
            <p:cNvCxnSpPr>
              <a:cxnSpLocks/>
              <a:stCxn id="41" idx="0"/>
              <a:endCxn id="38" idx="2"/>
            </p:cNvCxnSpPr>
            <p:nvPr/>
          </p:nvCxnSpPr>
          <p:spPr>
            <a:xfrm flipV="1">
              <a:off x="10878812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588CA1-4157-4152-8CDE-FD31475AA445}"/>
                </a:ext>
              </a:extLst>
            </p:cNvPr>
            <p:cNvCxnSpPr>
              <a:cxnSpLocks/>
              <a:stCxn id="38" idx="0"/>
              <a:endCxn id="40" idx="4"/>
            </p:cNvCxnSpPr>
            <p:nvPr/>
          </p:nvCxnSpPr>
          <p:spPr>
            <a:xfrm flipH="1" flipV="1">
              <a:off x="10878812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C7DD870-2723-430B-8AE6-A496032816DD}"/>
                </a:ext>
              </a:extLst>
            </p:cNvPr>
            <p:cNvCxnSpPr>
              <a:cxnSpLocks/>
            </p:cNvCxnSpPr>
            <p:nvPr/>
          </p:nvCxnSpPr>
          <p:spPr>
            <a:xfrm>
              <a:off x="9804818" y="4660770"/>
              <a:ext cx="613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1B04712-C07E-4235-A586-D7EFA75DFBC9}"/>
                    </a:ext>
                  </a:extLst>
                </p:cNvPr>
                <p:cNvSpPr/>
                <p:nvPr/>
              </p:nvSpPr>
              <p:spPr>
                <a:xfrm>
                  <a:off x="9818858" y="431925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1B04712-C07E-4235-A586-D7EFA75DF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8858" y="4319258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A2892E6-0FAE-4B37-857B-CA806B10562D}"/>
                    </a:ext>
                  </a:extLst>
                </p:cNvPr>
                <p:cNvSpPr/>
                <p:nvPr/>
              </p:nvSpPr>
              <p:spPr>
                <a:xfrm>
                  <a:off x="10824454" y="518148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A2892E6-0FAE-4B37-857B-CA806B105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4454" y="5181488"/>
                  <a:ext cx="584968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84C4D849-049C-4F3E-9D5C-D41F499536FC}"/>
                    </a:ext>
                  </a:extLst>
                </p:cNvPr>
                <p:cNvSpPr/>
                <p:nvPr/>
              </p:nvSpPr>
              <p:spPr>
                <a:xfrm>
                  <a:off x="10824454" y="3876128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84C4D849-049C-4F3E-9D5C-D41F49953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4454" y="3876128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82DDDFF-1586-48EB-AF7A-63DD3AD4C55A}"/>
                </a:ext>
              </a:extLst>
            </p:cNvPr>
            <p:cNvSpPr txBox="1"/>
            <p:nvPr/>
          </p:nvSpPr>
          <p:spPr>
            <a:xfrm>
              <a:off x="9193711" y="44092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C0AA1A8-DF4E-448F-B198-D6BE81E666B2}"/>
                </a:ext>
              </a:extLst>
            </p:cNvPr>
            <p:cNvSpPr txBox="1"/>
            <p:nvPr/>
          </p:nvSpPr>
          <p:spPr>
            <a:xfrm>
              <a:off x="9190512" y="33017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11ECDB-CEF4-451D-BDBC-40D4F0B81C99}"/>
                </a:ext>
              </a:extLst>
            </p:cNvPr>
            <p:cNvSpPr txBox="1"/>
            <p:nvPr/>
          </p:nvSpPr>
          <p:spPr>
            <a:xfrm>
              <a:off x="9199225" y="55473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6219D19-17C2-4C23-A2E2-0534D48F74FA}"/>
                </a:ext>
              </a:extLst>
            </p:cNvPr>
            <p:cNvSpPr/>
            <p:nvPr/>
          </p:nvSpPr>
          <p:spPr>
            <a:xfrm>
              <a:off x="10870688" y="2875764"/>
              <a:ext cx="728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4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F7E8-35B9-4CCB-A421-A44C291C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8F910-717B-4270-8250-F49F4D35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010646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Backpropagation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CE7E-D30A-407B-BA92-2B6F36E9C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5892AB-6042-4E1D-AABF-C293C8B73788}"/>
              </a:ext>
            </a:extLst>
          </p:cNvPr>
          <p:cNvSpPr/>
          <p:nvPr/>
        </p:nvSpPr>
        <p:spPr>
          <a:xfrm>
            <a:off x="160506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E27DCBC-F8B9-41BA-99EE-8A9C0231E657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1605067" y="4660770"/>
            <a:ext cx="943576" cy="12700"/>
          </a:xfrm>
          <a:prstGeom prst="bentConnector5">
            <a:avLst>
              <a:gd name="adj1" fmla="val -24227"/>
              <a:gd name="adj2" fmla="val -5025709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1EADEBE-C502-4F59-BACF-1FD7EE0C1D64}"/>
                  </a:ext>
                </a:extLst>
              </p:cNvPr>
              <p:cNvSpPr/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1EADEBE-C502-4F59-BACF-1FD7EE0C1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27C4457-F726-4FD5-99C0-AE0A6776B2F5}"/>
                  </a:ext>
                </a:extLst>
              </p:cNvPr>
              <p:cNvSpPr/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27C4457-F726-4FD5-99C0-AE0A6776B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3161F4-545A-460F-A460-CB1A4E1609B7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07685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C4E932-4E42-48A1-9A13-400039983FD1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207685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D05122-FF8F-40D5-A239-6C81DBD05BC4}"/>
              </a:ext>
            </a:extLst>
          </p:cNvPr>
          <p:cNvSpPr/>
          <p:nvPr/>
        </p:nvSpPr>
        <p:spPr>
          <a:xfrm>
            <a:off x="431370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24A8869-40C3-4091-89E6-FA1BE2F41549}"/>
                  </a:ext>
                </a:extLst>
              </p:cNvPr>
              <p:cNvSpPr/>
              <p:nvPr/>
            </p:nvSpPr>
            <p:spPr>
              <a:xfrm>
                <a:off x="450116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24A8869-40C3-4091-89E6-FA1BE2F41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69" y="3202111"/>
                <a:ext cx="568650" cy="5686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BD6B832-C8ED-4019-BFB5-EB12164252C7}"/>
                  </a:ext>
                </a:extLst>
              </p:cNvPr>
              <p:cNvSpPr/>
              <p:nvPr/>
            </p:nvSpPr>
            <p:spPr>
              <a:xfrm>
                <a:off x="450116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BD6B832-C8ED-4019-BFB5-EB1216425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69" y="5547392"/>
                <a:ext cx="568650" cy="5686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C3622F-2F3C-422C-83C3-0BCCB7454826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478549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121A5D-006F-45DE-AC6D-14B1713AD17F}"/>
              </a:ext>
            </a:extLst>
          </p:cNvPr>
          <p:cNvCxnSpPr>
            <a:cxnSpLocks/>
            <a:stCxn id="11" idx="0"/>
            <a:endCxn id="12" idx="4"/>
          </p:cNvCxnSpPr>
          <p:nvPr/>
        </p:nvCxnSpPr>
        <p:spPr>
          <a:xfrm flipH="1" flipV="1">
            <a:off x="478549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A8F221-DA57-466C-AD73-92C0E6836CC3}"/>
              </a:ext>
            </a:extLst>
          </p:cNvPr>
          <p:cNvSpPr/>
          <p:nvPr/>
        </p:nvSpPr>
        <p:spPr>
          <a:xfrm>
            <a:off x="5870815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450ECE9-6531-441B-90E5-BC85D1FE73CF}"/>
                  </a:ext>
                </a:extLst>
              </p:cNvPr>
              <p:cNvSpPr/>
              <p:nvPr/>
            </p:nvSpPr>
            <p:spPr>
              <a:xfrm>
                <a:off x="6058277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450ECE9-6531-441B-90E5-BC85D1FE7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3202111"/>
                <a:ext cx="568650" cy="56865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6C245B-DE73-48EC-B131-81D32D039FE4}"/>
                  </a:ext>
                </a:extLst>
              </p:cNvPr>
              <p:cNvSpPr/>
              <p:nvPr/>
            </p:nvSpPr>
            <p:spPr>
              <a:xfrm>
                <a:off x="6058277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6C245B-DE73-48EC-B131-81D32D039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5547392"/>
                <a:ext cx="568650" cy="56865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1D9FF-8CA7-47A8-B755-06AF135A33D6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6342602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4E4451-9FF8-4E51-8FE6-22C9CC6140C8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6342602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B3E1AD6-81A5-4194-BDA6-86148F0FA6E2}"/>
              </a:ext>
            </a:extLst>
          </p:cNvPr>
          <p:cNvSpPr/>
          <p:nvPr/>
        </p:nvSpPr>
        <p:spPr>
          <a:xfrm>
            <a:off x="7427439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3C28F2-281F-4D63-A4C5-CC7C503C5538}"/>
                  </a:ext>
                </a:extLst>
              </p:cNvPr>
              <p:cNvSpPr/>
              <p:nvPr/>
            </p:nvSpPr>
            <p:spPr>
              <a:xfrm>
                <a:off x="7614901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3C28F2-281F-4D63-A4C5-CC7C503C5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3202111"/>
                <a:ext cx="568650" cy="56865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29C22BB-0F7B-444D-98C8-8F98A081FF7E}"/>
                  </a:ext>
                </a:extLst>
              </p:cNvPr>
              <p:cNvSpPr/>
              <p:nvPr/>
            </p:nvSpPr>
            <p:spPr>
              <a:xfrm>
                <a:off x="7614901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29C22BB-0F7B-444D-98C8-8F98A081F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5547392"/>
                <a:ext cx="568650" cy="56865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50ADFE-765D-48C8-B34B-D6E8E232B3C1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V="1">
            <a:off x="7899226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5ADAA4-FFA1-45AA-93BE-B1A6CF6C5431}"/>
              </a:ext>
            </a:extLst>
          </p:cNvPr>
          <p:cNvCxnSpPr>
            <a:cxnSpLocks/>
            <a:stCxn id="21" idx="0"/>
            <a:endCxn id="22" idx="4"/>
          </p:cNvCxnSpPr>
          <p:nvPr/>
        </p:nvCxnSpPr>
        <p:spPr>
          <a:xfrm flipH="1" flipV="1">
            <a:off x="7899226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D75C40-A543-41E1-BDAB-D0A53A9D9328}"/>
              </a:ext>
            </a:extLst>
          </p:cNvPr>
          <p:cNvSpPr/>
          <p:nvPr/>
        </p:nvSpPr>
        <p:spPr>
          <a:xfrm>
            <a:off x="10407025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02A1EF-EC5E-4FF2-AA07-3C12D075B2F4}"/>
                  </a:ext>
                </a:extLst>
              </p:cNvPr>
              <p:cNvSpPr/>
              <p:nvPr/>
            </p:nvSpPr>
            <p:spPr>
              <a:xfrm>
                <a:off x="10594487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02A1EF-EC5E-4FF2-AA07-3C12D075B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487" y="3202111"/>
                <a:ext cx="568650" cy="56865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AA3DA3B-4A46-476C-B8FF-0B54C404C9EF}"/>
                  </a:ext>
                </a:extLst>
              </p:cNvPr>
              <p:cNvSpPr/>
              <p:nvPr/>
            </p:nvSpPr>
            <p:spPr>
              <a:xfrm>
                <a:off x="10594487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AA3DA3B-4A46-476C-B8FF-0B54C404C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487" y="5547392"/>
                <a:ext cx="568650" cy="56865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016F8A-AA7C-4858-8849-76183609B20C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V="1">
            <a:off x="10878812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6FECF7-BC90-41B7-8A7A-28567510AB22}"/>
              </a:ext>
            </a:extLst>
          </p:cNvPr>
          <p:cNvCxnSpPr>
            <a:cxnSpLocks/>
            <a:stCxn id="26" idx="0"/>
            <a:endCxn id="27" idx="4"/>
          </p:cNvCxnSpPr>
          <p:nvPr/>
        </p:nvCxnSpPr>
        <p:spPr>
          <a:xfrm flipH="1" flipV="1">
            <a:off x="10878812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A78236-FDB1-4A07-A953-AF611158E7C2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6814391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8F080-8125-405A-BBA1-7461A73B306B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5257283" y="4660770"/>
            <a:ext cx="613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3ADD1-FD06-48AB-884E-F4D63B2D72FE}"/>
                  </a:ext>
                </a:extLst>
              </p:cNvPr>
              <p:cNvSpPr/>
              <p:nvPr/>
            </p:nvSpPr>
            <p:spPr>
              <a:xfrm>
                <a:off x="5271565" y="43192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3ADD1-FD06-48AB-884E-F4D63B2D7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565" y="4319259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36E8072-F737-468A-8932-E726C8A8F0BA}"/>
                  </a:ext>
                </a:extLst>
              </p:cNvPr>
              <p:cNvSpPr/>
              <p:nvPr/>
            </p:nvSpPr>
            <p:spPr>
              <a:xfrm>
                <a:off x="6828431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36E8072-F737-468A-8932-E726C8A8F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31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72A8E-359C-4136-BB64-A26CE4391E5B}"/>
              </a:ext>
            </a:extLst>
          </p:cNvPr>
          <p:cNvCxnSpPr>
            <a:cxnSpLocks/>
          </p:cNvCxnSpPr>
          <p:nvPr/>
        </p:nvCxnSpPr>
        <p:spPr>
          <a:xfrm>
            <a:off x="8385055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2E17DE-909D-4F9A-B4ED-B9291E3BFE96}"/>
                  </a:ext>
                </a:extLst>
              </p:cNvPr>
              <p:cNvSpPr/>
              <p:nvPr/>
            </p:nvSpPr>
            <p:spPr>
              <a:xfrm>
                <a:off x="8399095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2E17DE-909D-4F9A-B4ED-B9291E3BF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095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41ED47-9631-44DF-ABAC-5BEA357A97A7}"/>
              </a:ext>
            </a:extLst>
          </p:cNvPr>
          <p:cNvCxnSpPr>
            <a:cxnSpLocks/>
          </p:cNvCxnSpPr>
          <p:nvPr/>
        </p:nvCxnSpPr>
        <p:spPr>
          <a:xfrm>
            <a:off x="9804818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014F83-BDC6-42C9-A820-2E3BD5F38EE3}"/>
                  </a:ext>
                </a:extLst>
              </p:cNvPr>
              <p:cNvSpPr/>
              <p:nvPr/>
            </p:nvSpPr>
            <p:spPr>
              <a:xfrm>
                <a:off x="9818858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014F83-BDC6-42C9-A820-2E3BD5F38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858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CA235-A8EE-409F-A4BB-F2E52245CE8C}"/>
                  </a:ext>
                </a:extLst>
              </p:cNvPr>
              <p:cNvSpPr/>
              <p:nvPr/>
            </p:nvSpPr>
            <p:spPr>
              <a:xfrm>
                <a:off x="4724957" y="51814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CA235-A8EE-409F-A4BB-F2E52245C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57" y="5181489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0445BA1-F2E3-4D06-A347-E8F6E20A1F44}"/>
                  </a:ext>
                </a:extLst>
              </p:cNvPr>
              <p:cNvSpPr/>
              <p:nvPr/>
            </p:nvSpPr>
            <p:spPr>
              <a:xfrm>
                <a:off x="6297109" y="518148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0445BA1-F2E3-4D06-A347-E8F6E20A1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09" y="5181488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A6EAA5-5E34-49E0-9132-919A899A6DEA}"/>
                  </a:ext>
                </a:extLst>
              </p:cNvPr>
              <p:cNvSpPr/>
              <p:nvPr/>
            </p:nvSpPr>
            <p:spPr>
              <a:xfrm>
                <a:off x="7858939" y="5168513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A6EAA5-5E34-49E0-9132-919A899A6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39" y="5168513"/>
                <a:ext cx="58496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0DD2BA-6028-40A4-B633-25C0F241F1B7}"/>
                  </a:ext>
                </a:extLst>
              </p:cNvPr>
              <p:cNvSpPr/>
              <p:nvPr/>
            </p:nvSpPr>
            <p:spPr>
              <a:xfrm>
                <a:off x="10824454" y="518148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0DD2BA-6028-40A4-B633-25C0F241F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454" y="5181488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B6F48A6-747F-4579-84FB-D3627CCF7722}"/>
                  </a:ext>
                </a:extLst>
              </p:cNvPr>
              <p:cNvSpPr/>
              <p:nvPr/>
            </p:nvSpPr>
            <p:spPr>
              <a:xfrm>
                <a:off x="4724957" y="3876129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B6F48A6-747F-4579-84FB-D3627CCF7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57" y="3876129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ABAE15-0CF3-4F74-BA38-7082F44E7C14}"/>
                  </a:ext>
                </a:extLst>
              </p:cNvPr>
              <p:cNvSpPr/>
              <p:nvPr/>
            </p:nvSpPr>
            <p:spPr>
              <a:xfrm>
                <a:off x="6297109" y="3876128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ABAE15-0CF3-4F74-BA38-7082F44E7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09" y="3876128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5C16BE6-E9E5-47B3-9C72-9E254BFF08DA}"/>
                  </a:ext>
                </a:extLst>
              </p:cNvPr>
              <p:cNvSpPr/>
              <p:nvPr/>
            </p:nvSpPr>
            <p:spPr>
              <a:xfrm>
                <a:off x="7858939" y="3863153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5C16BE6-E9E5-47B3-9C72-9E254BFF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39" y="3863153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9B68875-82E4-4D74-A8AF-0E420BA08BF0}"/>
                  </a:ext>
                </a:extLst>
              </p:cNvPr>
              <p:cNvSpPr/>
              <p:nvPr/>
            </p:nvSpPr>
            <p:spPr>
              <a:xfrm>
                <a:off x="10824454" y="3876128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9B68875-82E4-4D74-A8AF-0E420BA08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454" y="3876128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A7325D-D570-4779-95DF-63A624BAB5E0}"/>
              </a:ext>
            </a:extLst>
          </p:cNvPr>
          <p:cNvSpPr txBox="1"/>
          <p:nvPr/>
        </p:nvSpPr>
        <p:spPr>
          <a:xfrm>
            <a:off x="9193711" y="44092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0985D4-EA9C-4F3F-B356-ECC8FC4EACAD}"/>
              </a:ext>
            </a:extLst>
          </p:cNvPr>
          <p:cNvSpPr txBox="1"/>
          <p:nvPr/>
        </p:nvSpPr>
        <p:spPr>
          <a:xfrm>
            <a:off x="9190512" y="33017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E8F0D7-5438-45E6-BB8B-27CEB866CA17}"/>
              </a:ext>
            </a:extLst>
          </p:cNvPr>
          <p:cNvSpPr txBox="1"/>
          <p:nvPr/>
        </p:nvSpPr>
        <p:spPr>
          <a:xfrm>
            <a:off x="9199225" y="55473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76A4987-AA78-49C8-B46F-09044F6B3843}"/>
                  </a:ext>
                </a:extLst>
              </p:cNvPr>
              <p:cNvSpPr/>
              <p:nvPr/>
            </p:nvSpPr>
            <p:spPr>
              <a:xfrm>
                <a:off x="4501251" y="2327618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76A4987-AA78-49C8-B46F-09044F6B3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251" y="2327618"/>
                <a:ext cx="568650" cy="56865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BA69ACA-2AB9-4A97-9282-743476A24D60}"/>
                  </a:ext>
                </a:extLst>
              </p:cNvPr>
              <p:cNvSpPr/>
              <p:nvPr/>
            </p:nvSpPr>
            <p:spPr>
              <a:xfrm>
                <a:off x="6058277" y="2327617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BA69ACA-2AB9-4A97-9282-743476A24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2327617"/>
                <a:ext cx="568650" cy="56865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DAE3B06-079E-46C1-AC4B-0CFBB2F8C879}"/>
                  </a:ext>
                </a:extLst>
              </p:cNvPr>
              <p:cNvSpPr/>
              <p:nvPr/>
            </p:nvSpPr>
            <p:spPr>
              <a:xfrm>
                <a:off x="7614901" y="2327616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DAE3B06-079E-46C1-AC4B-0CFBB2F8C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2327616"/>
                <a:ext cx="568650" cy="56865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395659C-9829-427E-8D92-89F66EEEF3A2}"/>
                  </a:ext>
                </a:extLst>
              </p:cNvPr>
              <p:cNvSpPr/>
              <p:nvPr/>
            </p:nvSpPr>
            <p:spPr>
              <a:xfrm>
                <a:off x="10589538" y="2323461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395659C-9829-427E-8D92-89F66EEEF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538" y="2323461"/>
                <a:ext cx="568650" cy="56865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F4423E0-258F-4473-A611-BA4B5EDA02F9}"/>
                  </a:ext>
                </a:extLst>
              </p:cNvPr>
              <p:cNvSpPr/>
              <p:nvPr/>
            </p:nvSpPr>
            <p:spPr>
              <a:xfrm>
                <a:off x="9122649" y="966866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F4423E0-258F-4473-A611-BA4B5EDA0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649" y="966866"/>
                <a:ext cx="568650" cy="56865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800412A6-0FDD-4D4E-8881-885E9BB67005}"/>
              </a:ext>
            </a:extLst>
          </p:cNvPr>
          <p:cNvGrpSpPr/>
          <p:nvPr/>
        </p:nvGrpSpPr>
        <p:grpSpPr>
          <a:xfrm>
            <a:off x="9301381" y="1858714"/>
            <a:ext cx="211186" cy="211186"/>
            <a:chOff x="9270460" y="1841787"/>
            <a:chExt cx="369332" cy="36933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DB8FA0A-2521-4B58-8F6E-2AF62F9495C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D782603-15D3-4650-87AD-1A68EED2A6F9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EAD7E1-5EBF-4C29-9BB4-C473F99AC233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6A9B669-7CA7-40FC-9054-8EA10F48927D}"/>
              </a:ext>
            </a:extLst>
          </p:cNvPr>
          <p:cNvCxnSpPr>
            <a:stCxn id="50" idx="0"/>
            <a:endCxn id="56" idx="2"/>
          </p:cNvCxnSpPr>
          <p:nvPr/>
        </p:nvCxnSpPr>
        <p:spPr>
          <a:xfrm rot="5400000" flipH="1" flipV="1">
            <a:off x="6861823" y="-111939"/>
            <a:ext cx="363311" cy="451580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30BEB5F-113E-4DC7-8B43-9A87AD9F7D57}"/>
              </a:ext>
            </a:extLst>
          </p:cNvPr>
          <p:cNvCxnSpPr>
            <a:cxnSpLocks/>
            <a:stCxn id="51" idx="0"/>
            <a:endCxn id="56" idx="2"/>
          </p:cNvCxnSpPr>
          <p:nvPr/>
        </p:nvCxnSpPr>
        <p:spPr>
          <a:xfrm rot="5400000" flipH="1" flipV="1">
            <a:off x="7640336" y="666573"/>
            <a:ext cx="363310" cy="295877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AFEE501-7E1B-4872-85E9-5A89C3247E82}"/>
              </a:ext>
            </a:extLst>
          </p:cNvPr>
          <p:cNvCxnSpPr>
            <a:cxnSpLocks/>
            <a:stCxn id="52" idx="0"/>
            <a:endCxn id="56" idx="2"/>
          </p:cNvCxnSpPr>
          <p:nvPr/>
        </p:nvCxnSpPr>
        <p:spPr>
          <a:xfrm rot="5400000" flipH="1" flipV="1">
            <a:off x="8418649" y="1444885"/>
            <a:ext cx="363309" cy="14021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08DFDC8-5FC4-48E4-8984-EFE4803DC560}"/>
              </a:ext>
            </a:extLst>
          </p:cNvPr>
          <p:cNvCxnSpPr>
            <a:cxnSpLocks/>
            <a:stCxn id="53" idx="0"/>
            <a:endCxn id="56" idx="6"/>
          </p:cNvCxnSpPr>
          <p:nvPr/>
        </p:nvCxnSpPr>
        <p:spPr>
          <a:xfrm rot="16200000" flipV="1">
            <a:off x="10013638" y="1463236"/>
            <a:ext cx="359154" cy="136129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139FD8-A5CF-47CA-83A7-6189E22488D3}"/>
              </a:ext>
            </a:extLst>
          </p:cNvPr>
          <p:cNvCxnSpPr>
            <a:cxnSpLocks/>
            <a:stCxn id="56" idx="0"/>
            <a:endCxn id="54" idx="4"/>
          </p:cNvCxnSpPr>
          <p:nvPr/>
        </p:nvCxnSpPr>
        <p:spPr>
          <a:xfrm flipV="1">
            <a:off x="9406974" y="1535517"/>
            <a:ext cx="0" cy="323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E833ECA-6EC3-41C7-B1F2-CD35F80E0004}"/>
              </a:ext>
            </a:extLst>
          </p:cNvPr>
          <p:cNvCxnSpPr>
            <a:cxnSpLocks/>
            <a:stCxn id="12" idx="0"/>
            <a:endCxn id="50" idx="4"/>
          </p:cNvCxnSpPr>
          <p:nvPr/>
        </p:nvCxnSpPr>
        <p:spPr>
          <a:xfrm flipV="1">
            <a:off x="4785494" y="2896269"/>
            <a:ext cx="82" cy="305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24D0A8-49E8-431C-A350-76EFE0361671}"/>
              </a:ext>
            </a:extLst>
          </p:cNvPr>
          <p:cNvCxnSpPr>
            <a:cxnSpLocks/>
            <a:stCxn id="17" idx="0"/>
            <a:endCxn id="51" idx="4"/>
          </p:cNvCxnSpPr>
          <p:nvPr/>
        </p:nvCxnSpPr>
        <p:spPr>
          <a:xfrm flipV="1">
            <a:off x="6342602" y="2896268"/>
            <a:ext cx="0" cy="305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E5341C-B1C1-4DC0-A4A7-A0FDC4522357}"/>
              </a:ext>
            </a:extLst>
          </p:cNvPr>
          <p:cNvCxnSpPr>
            <a:cxnSpLocks/>
            <a:stCxn id="22" idx="0"/>
            <a:endCxn id="52" idx="4"/>
          </p:cNvCxnSpPr>
          <p:nvPr/>
        </p:nvCxnSpPr>
        <p:spPr>
          <a:xfrm flipV="1">
            <a:off x="7899226" y="2896267"/>
            <a:ext cx="0" cy="30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E1F7A1C-009D-4B8D-890C-79F44F210A64}"/>
              </a:ext>
            </a:extLst>
          </p:cNvPr>
          <p:cNvCxnSpPr>
            <a:cxnSpLocks/>
            <a:stCxn id="27" idx="0"/>
            <a:endCxn id="53" idx="4"/>
          </p:cNvCxnSpPr>
          <p:nvPr/>
        </p:nvCxnSpPr>
        <p:spPr>
          <a:xfrm flipH="1" flipV="1">
            <a:off x="10873863" y="2892112"/>
            <a:ext cx="4949" cy="309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1C07FC5-CCA8-471D-B535-BB259051AD44}"/>
              </a:ext>
            </a:extLst>
          </p:cNvPr>
          <p:cNvSpPr txBox="1"/>
          <p:nvPr/>
        </p:nvSpPr>
        <p:spPr>
          <a:xfrm>
            <a:off x="9190512" y="23786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79064F0-1599-4DFA-9292-DE53BEE0AE6D}"/>
              </a:ext>
            </a:extLst>
          </p:cNvPr>
          <p:cNvCxnSpPr>
            <a:cxnSpLocks/>
          </p:cNvCxnSpPr>
          <p:nvPr/>
        </p:nvCxnSpPr>
        <p:spPr>
          <a:xfrm flipV="1">
            <a:off x="4698494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2BE1AB3-4A30-4A81-A71E-FF00AC2318F8}"/>
              </a:ext>
            </a:extLst>
          </p:cNvPr>
          <p:cNvCxnSpPr>
            <a:cxnSpLocks/>
          </p:cNvCxnSpPr>
          <p:nvPr/>
        </p:nvCxnSpPr>
        <p:spPr>
          <a:xfrm flipV="1">
            <a:off x="6255602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D9D248A-0BE0-4572-9274-C37D6D327103}"/>
              </a:ext>
            </a:extLst>
          </p:cNvPr>
          <p:cNvCxnSpPr>
            <a:cxnSpLocks/>
          </p:cNvCxnSpPr>
          <p:nvPr/>
        </p:nvCxnSpPr>
        <p:spPr>
          <a:xfrm flipV="1">
            <a:off x="7812226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43C987E-791C-484F-80C8-36FB88AF7CFE}"/>
              </a:ext>
            </a:extLst>
          </p:cNvPr>
          <p:cNvCxnSpPr>
            <a:cxnSpLocks/>
          </p:cNvCxnSpPr>
          <p:nvPr/>
        </p:nvCxnSpPr>
        <p:spPr>
          <a:xfrm flipV="1">
            <a:off x="10791812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CF66D7-57B1-4147-8C4E-BE22ABC10B33}"/>
              </a:ext>
            </a:extLst>
          </p:cNvPr>
          <p:cNvCxnSpPr>
            <a:cxnSpLocks/>
          </p:cNvCxnSpPr>
          <p:nvPr/>
        </p:nvCxnSpPr>
        <p:spPr>
          <a:xfrm>
            <a:off x="6811211" y="4756845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14D688B-91EB-4CB6-ABA6-4316F16E7389}"/>
              </a:ext>
            </a:extLst>
          </p:cNvPr>
          <p:cNvCxnSpPr>
            <a:cxnSpLocks/>
          </p:cNvCxnSpPr>
          <p:nvPr/>
        </p:nvCxnSpPr>
        <p:spPr>
          <a:xfrm>
            <a:off x="5254103" y="4756845"/>
            <a:ext cx="61353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726FE93-5B0E-4D4B-8B13-60B987A4573F}"/>
              </a:ext>
            </a:extLst>
          </p:cNvPr>
          <p:cNvCxnSpPr>
            <a:cxnSpLocks/>
          </p:cNvCxnSpPr>
          <p:nvPr/>
        </p:nvCxnSpPr>
        <p:spPr>
          <a:xfrm>
            <a:off x="8381875" y="4756845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15C68DB-01F7-43F4-8AEB-07CEA8B81A25}"/>
              </a:ext>
            </a:extLst>
          </p:cNvPr>
          <p:cNvCxnSpPr>
            <a:cxnSpLocks/>
          </p:cNvCxnSpPr>
          <p:nvPr/>
        </p:nvCxnSpPr>
        <p:spPr>
          <a:xfrm>
            <a:off x="9801638" y="4756845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E3016A2-9E80-4293-819C-07FEF9A38A90}"/>
              </a:ext>
            </a:extLst>
          </p:cNvPr>
          <p:cNvGrpSpPr/>
          <p:nvPr/>
        </p:nvGrpSpPr>
        <p:grpSpPr>
          <a:xfrm>
            <a:off x="4706196" y="1901000"/>
            <a:ext cx="4515805" cy="363311"/>
            <a:chOff x="4706196" y="1901000"/>
            <a:chExt cx="4515805" cy="363311"/>
          </a:xfrm>
        </p:grpSpPr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013ACCCD-E758-4E03-BB24-EC1324808D4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782443" y="-175247"/>
              <a:ext cx="363311" cy="4515805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90CB8229-E6CF-4C1F-B9DE-8C4ED48EB4D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560956" y="603265"/>
              <a:ext cx="363310" cy="295877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9F65997A-5E6B-45B3-8E02-A7D8E3AEBAD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39269" y="1381577"/>
              <a:ext cx="363309" cy="1402155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6BE5317-60D4-4F64-A47F-0892A0CC40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086776" y="1399928"/>
            <a:ext cx="359154" cy="1361296"/>
          </a:xfrm>
          <a:prstGeom prst="bentConnector2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15B404-AD8E-46E9-99CA-DDC13575089B}"/>
              </a:ext>
            </a:extLst>
          </p:cNvPr>
          <p:cNvCxnSpPr>
            <a:cxnSpLocks/>
          </p:cNvCxnSpPr>
          <p:nvPr/>
        </p:nvCxnSpPr>
        <p:spPr>
          <a:xfrm flipV="1">
            <a:off x="9319974" y="1540789"/>
            <a:ext cx="0" cy="323197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037199F-F0DA-4795-A252-F8A5A8AE78B1}"/>
              </a:ext>
            </a:extLst>
          </p:cNvPr>
          <p:cNvGrpSpPr/>
          <p:nvPr/>
        </p:nvGrpSpPr>
        <p:grpSpPr>
          <a:xfrm>
            <a:off x="4690874" y="2897384"/>
            <a:ext cx="6093319" cy="1332017"/>
            <a:chOff x="4690874" y="2897384"/>
            <a:chExt cx="6093319" cy="1332017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7F1EF6A-D797-4FFD-8D63-161B1F60B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0874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D2ECE86-FA1D-4C19-BB0C-E4D9E1483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982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69785E2-6142-4922-A7B0-A3C16FA6E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4606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12660E-2D68-481F-BBCE-FB753216B9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84192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35470D9-C03C-4FEB-87B5-4C9E92C80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0874" y="2901541"/>
              <a:ext cx="82" cy="30584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4828D53-BC73-4320-B08B-5D52FC442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982" y="2901540"/>
              <a:ext cx="0" cy="30584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8C4026A-82A5-4C71-83AD-BF8412E55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4606" y="2901539"/>
              <a:ext cx="0" cy="30584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873CC06-4B7F-499E-A3DA-39C516AEE4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79243" y="2897384"/>
              <a:ext cx="4949" cy="30999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5947537C-81DA-45C2-97A7-47E20F20FB6F}"/>
              </a:ext>
            </a:extLst>
          </p:cNvPr>
          <p:cNvSpPr txBox="1">
            <a:spLocks/>
          </p:cNvSpPr>
          <p:nvPr/>
        </p:nvSpPr>
        <p:spPr>
          <a:xfrm>
            <a:off x="10495873" y="88306"/>
            <a:ext cx="1566425" cy="87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 algn="r">
              <a:buFont typeface="Arial"/>
              <a:buNone/>
            </a:pPr>
            <a:r>
              <a:rPr lang="en-US" sz="1600" b="1" dirty="0"/>
              <a:t>Forward pass</a:t>
            </a:r>
          </a:p>
          <a:p>
            <a:pPr marL="50800" indent="0" algn="r">
              <a:buFont typeface="Arial"/>
              <a:buNone/>
            </a:pPr>
            <a:r>
              <a:rPr lang="en-US" sz="1600" b="1" dirty="0"/>
              <a:t>Backward pass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3B23050-13A4-476B-9A95-C51163687E7C}"/>
              </a:ext>
            </a:extLst>
          </p:cNvPr>
          <p:cNvCxnSpPr/>
          <p:nvPr/>
        </p:nvCxnSpPr>
        <p:spPr>
          <a:xfrm>
            <a:off x="9801638" y="365125"/>
            <a:ext cx="694235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028853-66CF-42F3-9CF9-836718341B11}"/>
              </a:ext>
            </a:extLst>
          </p:cNvPr>
          <p:cNvCxnSpPr/>
          <p:nvPr/>
        </p:nvCxnSpPr>
        <p:spPr>
          <a:xfrm>
            <a:off x="9810929" y="712078"/>
            <a:ext cx="69423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Vanishing</a:t>
            </a:r>
            <a:r>
              <a:rPr lang="nl-BE" dirty="0"/>
              <a:t> </a:t>
            </a:r>
            <a:r>
              <a:rPr lang="nl-BE" dirty="0" err="1"/>
              <a:t>gradients</a:t>
            </a:r>
            <a:endParaRPr dirty="0"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155F-E520-4C4D-9B53-3B146AF9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C92CCB-1F1D-4E07-B44B-41DCA7085C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Gradient flow: the derivative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involves many factors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 and repeated gradient computation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C92CCB-1F1D-4E07-B44B-41DCA7085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9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99B5-EDB4-44BE-9449-30AE30A69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53F9F1-02E0-4364-B553-261FC0DAA38B}"/>
                  </a:ext>
                </a:extLst>
              </p:cNvPr>
              <p:cNvSpPr/>
              <p:nvPr/>
            </p:nvSpPr>
            <p:spPr>
              <a:xfrm>
                <a:off x="2241715" y="2876730"/>
                <a:ext cx="943576" cy="873282"/>
              </a:xfrm>
              <a:prstGeom prst="roundRect">
                <a:avLst/>
              </a:prstGeom>
              <a:solidFill>
                <a:schemeClr val="accent4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53F9F1-02E0-4364-B553-261FC0DAA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15" y="2876730"/>
                <a:ext cx="943576" cy="87328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0B87871-BBA1-4C5B-A56A-FF3A9BB043F6}"/>
                  </a:ext>
                </a:extLst>
              </p:cNvPr>
              <p:cNvSpPr/>
              <p:nvPr/>
            </p:nvSpPr>
            <p:spPr>
              <a:xfrm>
                <a:off x="2429177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0B87871-BBA1-4C5B-A56A-FF3A9BB04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177" y="4199993"/>
                <a:ext cx="568650" cy="56865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77D01F-DB95-461B-8B07-72D8E63F7D27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713502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40DDA0-17F7-4008-ACD6-68C92269FFA5}"/>
              </a:ext>
            </a:extLst>
          </p:cNvPr>
          <p:cNvSpPr/>
          <p:nvPr/>
        </p:nvSpPr>
        <p:spPr>
          <a:xfrm>
            <a:off x="3798823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ED6F4D-D890-4054-BE90-094866DE75AA}"/>
                  </a:ext>
                </a:extLst>
              </p:cNvPr>
              <p:cNvSpPr/>
              <p:nvPr/>
            </p:nvSpPr>
            <p:spPr>
              <a:xfrm>
                <a:off x="3986285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ED6F4D-D890-4054-BE90-094866DE7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85" y="4199993"/>
                <a:ext cx="568650" cy="56865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2D0FAB-907C-49AC-8B53-72DF3B33ABC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4270610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5551AA-B701-4F3A-8B02-EC93A453EE45}"/>
              </a:ext>
            </a:extLst>
          </p:cNvPr>
          <p:cNvSpPr/>
          <p:nvPr/>
        </p:nvSpPr>
        <p:spPr>
          <a:xfrm>
            <a:off x="5355447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EA8B215-8E26-43BB-877B-D8E2F06C613B}"/>
                  </a:ext>
                </a:extLst>
              </p:cNvPr>
              <p:cNvSpPr/>
              <p:nvPr/>
            </p:nvSpPr>
            <p:spPr>
              <a:xfrm>
                <a:off x="5542909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EA8B215-8E26-43BB-877B-D8E2F06C6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909" y="4199993"/>
                <a:ext cx="568650" cy="56865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5C0764-CB2C-421F-8A89-96755130423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827234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ABEFE3-DC4C-4B5A-BBA7-981440353780}"/>
              </a:ext>
            </a:extLst>
          </p:cNvPr>
          <p:cNvSpPr/>
          <p:nvPr/>
        </p:nvSpPr>
        <p:spPr>
          <a:xfrm>
            <a:off x="8335033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8D5D519-A528-48F3-9A08-4748017FC0E3}"/>
                  </a:ext>
                </a:extLst>
              </p:cNvPr>
              <p:cNvSpPr/>
              <p:nvPr/>
            </p:nvSpPr>
            <p:spPr>
              <a:xfrm>
                <a:off x="8522495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8D5D519-A528-48F3-9A08-4748017F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495" y="4199993"/>
                <a:ext cx="568650" cy="56865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3248B4-39F4-46D0-A023-0DA8273401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8806820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B0B9B2-4DAE-4B19-A925-2FD66EDB516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742399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0658D5-459B-4B52-A136-C860202C212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185291" y="3313371"/>
            <a:ext cx="613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22B08B-BDEE-4DE6-8881-B91587B365A4}"/>
                  </a:ext>
                </a:extLst>
              </p:cNvPr>
              <p:cNvSpPr/>
              <p:nvPr/>
            </p:nvSpPr>
            <p:spPr>
              <a:xfrm>
                <a:off x="3199573" y="2971860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22B08B-BDEE-4DE6-8881-B91587B3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573" y="2971860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C2A761-3E14-4FDD-BFC7-9799464DDC6A}"/>
                  </a:ext>
                </a:extLst>
              </p:cNvPr>
              <p:cNvSpPr/>
              <p:nvPr/>
            </p:nvSpPr>
            <p:spPr>
              <a:xfrm>
                <a:off x="4756439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C2A761-3E14-4FDD-BFC7-9799464DD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439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33202-C119-49B6-B424-DDBF996452A6}"/>
              </a:ext>
            </a:extLst>
          </p:cNvPr>
          <p:cNvCxnSpPr>
            <a:cxnSpLocks/>
          </p:cNvCxnSpPr>
          <p:nvPr/>
        </p:nvCxnSpPr>
        <p:spPr>
          <a:xfrm>
            <a:off x="6313063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89710E-66EC-469D-A09E-B4F950CBF69D}"/>
                  </a:ext>
                </a:extLst>
              </p:cNvPr>
              <p:cNvSpPr/>
              <p:nvPr/>
            </p:nvSpPr>
            <p:spPr>
              <a:xfrm>
                <a:off x="6327103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89710E-66EC-469D-A09E-B4F950CBF6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103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8D579C-A7A2-4048-8AE0-ACE4976EEC4D}"/>
              </a:ext>
            </a:extLst>
          </p:cNvPr>
          <p:cNvCxnSpPr>
            <a:cxnSpLocks/>
          </p:cNvCxnSpPr>
          <p:nvPr/>
        </p:nvCxnSpPr>
        <p:spPr>
          <a:xfrm>
            <a:off x="7732826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9B4F63-397D-40C8-913F-56F8774C96E4}"/>
                  </a:ext>
                </a:extLst>
              </p:cNvPr>
              <p:cNvSpPr/>
              <p:nvPr/>
            </p:nvSpPr>
            <p:spPr>
              <a:xfrm>
                <a:off x="7746866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9B4F63-397D-40C8-913F-56F8774C9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66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82EBDB-43CE-4F17-A10D-10BE304F6A8B}"/>
                  </a:ext>
                </a:extLst>
              </p:cNvPr>
              <p:cNvSpPr/>
              <p:nvPr/>
            </p:nvSpPr>
            <p:spPr>
              <a:xfrm>
                <a:off x="2652965" y="3834090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82EBDB-43CE-4F17-A10D-10BE304F6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65" y="3834090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FF1BD8-6151-4B05-A9AD-129FD141B06D}"/>
                  </a:ext>
                </a:extLst>
              </p:cNvPr>
              <p:cNvSpPr/>
              <p:nvPr/>
            </p:nvSpPr>
            <p:spPr>
              <a:xfrm>
                <a:off x="4225117" y="38340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FF1BD8-6151-4B05-A9AD-129FD141B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117" y="3834089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2A1B12-5859-49F2-B506-3FB06B92D867}"/>
                  </a:ext>
                </a:extLst>
              </p:cNvPr>
              <p:cNvSpPr/>
              <p:nvPr/>
            </p:nvSpPr>
            <p:spPr>
              <a:xfrm>
                <a:off x="5786947" y="3821114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2A1B12-5859-49F2-B506-3FB06B92D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947" y="3821114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0FA135-FD32-4C01-A720-61B2B77E898F}"/>
                  </a:ext>
                </a:extLst>
              </p:cNvPr>
              <p:cNvSpPr/>
              <p:nvPr/>
            </p:nvSpPr>
            <p:spPr>
              <a:xfrm>
                <a:off x="8752462" y="38340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0FA135-FD32-4C01-A720-61B2B77E8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462" y="3834089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C0223BE-92A1-4027-B5E3-E51F9572D828}"/>
              </a:ext>
            </a:extLst>
          </p:cNvPr>
          <p:cNvSpPr txBox="1"/>
          <p:nvPr/>
        </p:nvSpPr>
        <p:spPr>
          <a:xfrm>
            <a:off x="7121719" y="30618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EA0DE3-24FC-4EB0-8872-6238C93122AA}"/>
              </a:ext>
            </a:extLst>
          </p:cNvPr>
          <p:cNvSpPr txBox="1"/>
          <p:nvPr/>
        </p:nvSpPr>
        <p:spPr>
          <a:xfrm>
            <a:off x="7127233" y="41999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F9114A-4062-4CDC-805A-C6251E70D24F}"/>
              </a:ext>
            </a:extLst>
          </p:cNvPr>
          <p:cNvCxnSpPr>
            <a:cxnSpLocks/>
          </p:cNvCxnSpPr>
          <p:nvPr/>
        </p:nvCxnSpPr>
        <p:spPr>
          <a:xfrm flipV="1">
            <a:off x="2602034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B6E68-B88E-44ED-81FA-383D0EB41A4C}"/>
              </a:ext>
            </a:extLst>
          </p:cNvPr>
          <p:cNvCxnSpPr>
            <a:cxnSpLocks/>
          </p:cNvCxnSpPr>
          <p:nvPr/>
        </p:nvCxnSpPr>
        <p:spPr>
          <a:xfrm flipV="1">
            <a:off x="4159142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6422B8-EADB-4781-A14A-7E42C25482F0}"/>
              </a:ext>
            </a:extLst>
          </p:cNvPr>
          <p:cNvCxnSpPr>
            <a:cxnSpLocks/>
          </p:cNvCxnSpPr>
          <p:nvPr/>
        </p:nvCxnSpPr>
        <p:spPr>
          <a:xfrm flipV="1">
            <a:off x="5715766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B0B10C-95E6-4C4D-B886-2A79C74DCEE7}"/>
              </a:ext>
            </a:extLst>
          </p:cNvPr>
          <p:cNvCxnSpPr>
            <a:cxnSpLocks/>
          </p:cNvCxnSpPr>
          <p:nvPr/>
        </p:nvCxnSpPr>
        <p:spPr>
          <a:xfrm flipV="1">
            <a:off x="8695352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870C0A-904D-410F-ADC3-4455B1ED7A13}"/>
              </a:ext>
            </a:extLst>
          </p:cNvPr>
          <p:cNvCxnSpPr>
            <a:cxnSpLocks/>
          </p:cNvCxnSpPr>
          <p:nvPr/>
        </p:nvCxnSpPr>
        <p:spPr>
          <a:xfrm>
            <a:off x="4739219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DFA38A-1292-4176-AA64-086055C069D6}"/>
              </a:ext>
            </a:extLst>
          </p:cNvPr>
          <p:cNvCxnSpPr>
            <a:cxnSpLocks/>
          </p:cNvCxnSpPr>
          <p:nvPr/>
        </p:nvCxnSpPr>
        <p:spPr>
          <a:xfrm>
            <a:off x="3182111" y="3430939"/>
            <a:ext cx="61353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508ECA-8E7C-42F0-AF44-9E5A77921527}"/>
              </a:ext>
            </a:extLst>
          </p:cNvPr>
          <p:cNvCxnSpPr>
            <a:cxnSpLocks/>
          </p:cNvCxnSpPr>
          <p:nvPr/>
        </p:nvCxnSpPr>
        <p:spPr>
          <a:xfrm>
            <a:off x="6309883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4D1BD6-D9DB-4CD9-A54B-806C5F214361}"/>
              </a:ext>
            </a:extLst>
          </p:cNvPr>
          <p:cNvCxnSpPr>
            <a:cxnSpLocks/>
          </p:cNvCxnSpPr>
          <p:nvPr/>
        </p:nvCxnSpPr>
        <p:spPr>
          <a:xfrm>
            <a:off x="7729646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E5B18BC-17BC-4BD6-A5F9-E3D9E9E41087}"/>
              </a:ext>
            </a:extLst>
          </p:cNvPr>
          <p:cNvSpPr/>
          <p:nvPr/>
        </p:nvSpPr>
        <p:spPr>
          <a:xfrm>
            <a:off x="2945449" y="5017677"/>
            <a:ext cx="2644960" cy="155375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Many values &gt; 1: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Exploding gradients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Gradient clipping: scale gradients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2393A85-4422-4840-A718-79E69B9EA851}"/>
              </a:ext>
            </a:extLst>
          </p:cNvPr>
          <p:cNvSpPr/>
          <p:nvPr/>
        </p:nvSpPr>
        <p:spPr>
          <a:xfrm>
            <a:off x="6050392" y="5012268"/>
            <a:ext cx="2644960" cy="155375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Many values &lt; 1: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Vanishing gradients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Activation function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Weight initialization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Network architecture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E57963E-E6B4-4189-96B7-C5300C7801B1}"/>
              </a:ext>
            </a:extLst>
          </p:cNvPr>
          <p:cNvSpPr txBox="1">
            <a:spLocks/>
          </p:cNvSpPr>
          <p:nvPr/>
        </p:nvSpPr>
        <p:spPr>
          <a:xfrm>
            <a:off x="10495873" y="88306"/>
            <a:ext cx="1566425" cy="87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 algn="r">
              <a:buFont typeface="Arial"/>
              <a:buNone/>
            </a:pPr>
            <a:r>
              <a:rPr lang="en-US" sz="1600" b="1" dirty="0"/>
              <a:t>Forward pass</a:t>
            </a:r>
          </a:p>
          <a:p>
            <a:pPr marL="50800" indent="0" algn="r">
              <a:buFont typeface="Arial"/>
              <a:buNone/>
            </a:pPr>
            <a:r>
              <a:rPr lang="en-US" sz="1600" b="1" dirty="0"/>
              <a:t>Backward pass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58FB01-5797-4EB9-A5C6-8B3646570574}"/>
              </a:ext>
            </a:extLst>
          </p:cNvPr>
          <p:cNvCxnSpPr/>
          <p:nvPr/>
        </p:nvCxnSpPr>
        <p:spPr>
          <a:xfrm>
            <a:off x="9801638" y="365125"/>
            <a:ext cx="694235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DAB5A1-6882-4D5D-8BA2-EB69E03AFD1D}"/>
              </a:ext>
            </a:extLst>
          </p:cNvPr>
          <p:cNvCxnSpPr/>
          <p:nvPr/>
        </p:nvCxnSpPr>
        <p:spPr>
          <a:xfrm>
            <a:off x="9810929" y="712078"/>
            <a:ext cx="69423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86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946A-40F6-49EE-B046-CF718267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65CD0-9B24-4A26-9850-E6D2180AC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8429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Why are vanishing gradients a problem?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Multiply many small numbers together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Errors due to time steps further back have smaller and smaller gradients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Parameters are biased to capture short-term dependencies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AF63-6B33-4AD2-9FF3-BD728319B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F9AC76B-5B3D-4EA0-8F04-42FCA7933C81}"/>
              </a:ext>
            </a:extLst>
          </p:cNvPr>
          <p:cNvGrpSpPr/>
          <p:nvPr/>
        </p:nvGrpSpPr>
        <p:grpSpPr>
          <a:xfrm>
            <a:off x="5688969" y="4052260"/>
            <a:ext cx="6421951" cy="2301206"/>
            <a:chOff x="5688969" y="4114938"/>
            <a:chExt cx="6421951" cy="2301206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D276A12-75FD-40D3-954C-6900C41D3D4C}"/>
                </a:ext>
              </a:extLst>
            </p:cNvPr>
            <p:cNvSpPr/>
            <p:nvPr/>
          </p:nvSpPr>
          <p:spPr>
            <a:xfrm>
              <a:off x="6096000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6D37F68-C43B-4731-BF23-17698D8F868F}"/>
                    </a:ext>
                  </a:extLst>
                </p:cNvPr>
                <p:cNvSpPr/>
                <p:nvPr/>
              </p:nvSpPr>
              <p:spPr>
                <a:xfrm>
                  <a:off x="6242599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6D37F68-C43B-4731-BF23-17698D8F86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4508648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9316319-A3A6-4886-8EAD-2A00920F1D4E}"/>
                    </a:ext>
                  </a:extLst>
                </p:cNvPr>
                <p:cNvSpPr/>
                <p:nvPr/>
              </p:nvSpPr>
              <p:spPr>
                <a:xfrm>
                  <a:off x="6242599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9316319-A3A6-4886-8EAD-2A00920F1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5971448"/>
                  <a:ext cx="444695" cy="44469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580C0DF-FBA3-4074-8B3E-B581840256CC}"/>
                </a:ext>
              </a:extLst>
            </p:cNvPr>
            <p:cNvCxnSpPr>
              <a:cxnSpLocks/>
              <a:stCxn id="98" idx="0"/>
              <a:endCxn id="96" idx="2"/>
            </p:cNvCxnSpPr>
            <p:nvPr/>
          </p:nvCxnSpPr>
          <p:spPr>
            <a:xfrm flipV="1">
              <a:off x="6464947" y="5627342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A9982EB-C25A-4FE8-ABD0-B893527F9E45}"/>
                </a:ext>
              </a:extLst>
            </p:cNvPr>
            <p:cNvCxnSpPr>
              <a:cxnSpLocks/>
              <a:stCxn id="96" idx="0"/>
              <a:endCxn id="97" idx="4"/>
            </p:cNvCxnSpPr>
            <p:nvPr/>
          </p:nvCxnSpPr>
          <p:spPr>
            <a:xfrm flipH="1" flipV="1">
              <a:off x="6464947" y="4953344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62321EC3-0B06-4006-BB48-A9F3BC4BCDDD}"/>
                </a:ext>
              </a:extLst>
            </p:cNvPr>
            <p:cNvSpPr/>
            <p:nvPr/>
          </p:nvSpPr>
          <p:spPr>
            <a:xfrm>
              <a:off x="7313689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3ED44F4-23C3-49DA-B89F-C09BDF1AD8BC}"/>
                    </a:ext>
                  </a:extLst>
                </p:cNvPr>
                <p:cNvSpPr/>
                <p:nvPr/>
              </p:nvSpPr>
              <p:spPr>
                <a:xfrm>
                  <a:off x="7460287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3ED44F4-23C3-49DA-B89F-C09BDF1AD8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4508648"/>
                  <a:ext cx="444695" cy="44469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C761426-817F-49B4-8078-ED2C2DACDC89}"/>
                    </a:ext>
                  </a:extLst>
                </p:cNvPr>
                <p:cNvSpPr/>
                <p:nvPr/>
              </p:nvSpPr>
              <p:spPr>
                <a:xfrm>
                  <a:off x="7460287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C761426-817F-49B4-8078-ED2C2DACDC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5971448"/>
                  <a:ext cx="444695" cy="44469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54DCBD0-751C-4F74-8845-D67D24EC8110}"/>
                </a:ext>
              </a:extLst>
            </p:cNvPr>
            <p:cNvCxnSpPr>
              <a:cxnSpLocks/>
              <a:stCxn id="103" idx="0"/>
              <a:endCxn id="101" idx="2"/>
            </p:cNvCxnSpPr>
            <p:nvPr/>
          </p:nvCxnSpPr>
          <p:spPr>
            <a:xfrm flipV="1">
              <a:off x="7682635" y="5627342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199C9BD-D058-445C-AC75-43970347333C}"/>
                </a:ext>
              </a:extLst>
            </p:cNvPr>
            <p:cNvCxnSpPr>
              <a:cxnSpLocks/>
              <a:stCxn id="101" idx="0"/>
              <a:endCxn id="102" idx="4"/>
            </p:cNvCxnSpPr>
            <p:nvPr/>
          </p:nvCxnSpPr>
          <p:spPr>
            <a:xfrm flipH="1" flipV="1">
              <a:off x="7682635" y="4953344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CE71955-65C3-406B-8392-C3FFEDDFBDA6}"/>
                </a:ext>
              </a:extLst>
            </p:cNvPr>
            <p:cNvSpPr/>
            <p:nvPr/>
          </p:nvSpPr>
          <p:spPr>
            <a:xfrm>
              <a:off x="8530999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F3F20B7-5DF0-4FB6-839C-BE737D0919C7}"/>
                    </a:ext>
                  </a:extLst>
                </p:cNvPr>
                <p:cNvSpPr/>
                <p:nvPr/>
              </p:nvSpPr>
              <p:spPr>
                <a:xfrm>
                  <a:off x="8677597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F3F20B7-5DF0-4FB6-839C-BE737D091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4508648"/>
                  <a:ext cx="444695" cy="44469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FC46B3BF-A6B6-4B53-B871-4CC54A584626}"/>
                    </a:ext>
                  </a:extLst>
                </p:cNvPr>
                <p:cNvSpPr/>
                <p:nvPr/>
              </p:nvSpPr>
              <p:spPr>
                <a:xfrm>
                  <a:off x="8677597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FC46B3BF-A6B6-4B53-B871-4CC54A5846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5971448"/>
                  <a:ext cx="444695" cy="44469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18B6620-5FE4-4DC7-B55B-88E48F887AB9}"/>
                </a:ext>
              </a:extLst>
            </p:cNvPr>
            <p:cNvCxnSpPr>
              <a:cxnSpLocks/>
              <a:stCxn id="108" idx="0"/>
              <a:endCxn id="106" idx="2"/>
            </p:cNvCxnSpPr>
            <p:nvPr/>
          </p:nvCxnSpPr>
          <p:spPr>
            <a:xfrm flipV="1">
              <a:off x="8899945" y="5627342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95B2089-965F-43B6-A778-E359F4A892FB}"/>
                </a:ext>
              </a:extLst>
            </p:cNvPr>
            <p:cNvCxnSpPr>
              <a:cxnSpLocks/>
              <a:stCxn id="106" idx="0"/>
              <a:endCxn id="107" idx="4"/>
            </p:cNvCxnSpPr>
            <p:nvPr/>
          </p:nvCxnSpPr>
          <p:spPr>
            <a:xfrm flipH="1" flipV="1">
              <a:off x="8899945" y="4953344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0C436D10-CBDB-41CE-84EE-93C6B6DF9A54}"/>
                </a:ext>
              </a:extLst>
            </p:cNvPr>
            <p:cNvSpPr/>
            <p:nvPr/>
          </p:nvSpPr>
          <p:spPr>
            <a:xfrm>
              <a:off x="10974875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326CA562-63D1-4A88-92FF-378E4788B7D2}"/>
                    </a:ext>
                  </a:extLst>
                </p:cNvPr>
                <p:cNvSpPr/>
                <p:nvPr/>
              </p:nvSpPr>
              <p:spPr>
                <a:xfrm>
                  <a:off x="11121474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326CA562-63D1-4A88-92FF-378E4788B7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4508648"/>
                  <a:ext cx="444695" cy="444696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2A10DE7A-AC82-4885-8CE2-0D9F37C2A534}"/>
                    </a:ext>
                  </a:extLst>
                </p:cNvPr>
                <p:cNvSpPr/>
                <p:nvPr/>
              </p:nvSpPr>
              <p:spPr>
                <a:xfrm>
                  <a:off x="11121474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2A10DE7A-AC82-4885-8CE2-0D9F37C2A5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5971448"/>
                  <a:ext cx="444695" cy="444696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45CC774C-900D-4C4C-ACBA-C28A90C8FE3E}"/>
                </a:ext>
              </a:extLst>
            </p:cNvPr>
            <p:cNvCxnSpPr>
              <a:cxnSpLocks/>
              <a:stCxn id="113" idx="0"/>
              <a:endCxn id="111" idx="2"/>
            </p:cNvCxnSpPr>
            <p:nvPr/>
          </p:nvCxnSpPr>
          <p:spPr>
            <a:xfrm flipV="1">
              <a:off x="11343822" y="5627342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D55D655-E210-4856-A5EB-EF64E6097EFB}"/>
                </a:ext>
              </a:extLst>
            </p:cNvPr>
            <p:cNvCxnSpPr>
              <a:cxnSpLocks/>
              <a:stCxn id="111" idx="0"/>
              <a:endCxn id="112" idx="4"/>
            </p:cNvCxnSpPr>
            <p:nvPr/>
          </p:nvCxnSpPr>
          <p:spPr>
            <a:xfrm flipH="1" flipV="1">
              <a:off x="11343822" y="4953344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B988979D-443F-4BED-A23D-138B92101B0E}"/>
                </a:ext>
              </a:extLst>
            </p:cNvPr>
            <p:cNvCxnSpPr>
              <a:cxnSpLocks/>
              <a:stCxn id="101" idx="3"/>
              <a:endCxn id="106" idx="1"/>
            </p:cNvCxnSpPr>
            <p:nvPr/>
          </p:nvCxnSpPr>
          <p:spPr>
            <a:xfrm>
              <a:off x="8051584" y="5447081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CF023B0-5164-4AEF-9804-8ACA007F73E7}"/>
                </a:ext>
              </a:extLst>
            </p:cNvPr>
            <p:cNvCxnSpPr>
              <a:cxnSpLocks/>
              <a:stCxn id="96" idx="3"/>
              <a:endCxn id="101" idx="1"/>
            </p:cNvCxnSpPr>
            <p:nvPr/>
          </p:nvCxnSpPr>
          <p:spPr>
            <a:xfrm>
              <a:off x="6833895" y="5447081"/>
              <a:ext cx="4797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3D25A70-D340-46A5-9E9E-65264DECC13D}"/>
                </a:ext>
              </a:extLst>
            </p:cNvPr>
            <p:cNvCxnSpPr>
              <a:cxnSpLocks/>
            </p:cNvCxnSpPr>
            <p:nvPr/>
          </p:nvCxnSpPr>
          <p:spPr>
            <a:xfrm>
              <a:off x="9279873" y="5447080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7976C95-66FD-48F9-A52F-83562CDF37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3938" y="5447080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8355427-6D7E-4B76-AD11-E1E8D970504B}"/>
                </a:ext>
              </a:extLst>
            </p:cNvPr>
            <p:cNvSpPr txBox="1"/>
            <p:nvPr/>
          </p:nvSpPr>
          <p:spPr>
            <a:xfrm>
              <a:off x="9914135" y="52070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737CF30-0A7D-46A0-BE41-AF5207ACD810}"/>
                </a:ext>
              </a:extLst>
            </p:cNvPr>
            <p:cNvSpPr txBox="1"/>
            <p:nvPr/>
          </p:nvSpPr>
          <p:spPr>
            <a:xfrm>
              <a:off x="9918763" y="594185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909065A-869A-403F-845A-FFDE8D7F467A}"/>
                </a:ext>
              </a:extLst>
            </p:cNvPr>
            <p:cNvSpPr txBox="1"/>
            <p:nvPr/>
          </p:nvSpPr>
          <p:spPr>
            <a:xfrm>
              <a:off x="9904164" y="45086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37CC828-62AA-4772-813D-02C690A5A366}"/>
                </a:ext>
              </a:extLst>
            </p:cNvPr>
            <p:cNvSpPr txBox="1"/>
            <p:nvPr/>
          </p:nvSpPr>
          <p:spPr>
            <a:xfrm>
              <a:off x="5688969" y="4114938"/>
              <a:ext cx="64219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0800" indent="0" algn="ctr">
                <a:buNone/>
              </a:pPr>
              <a:r>
                <a:rPr lang="en-US" sz="1600" dirty="0">
                  <a:solidFill>
                    <a:srgbClr val="FF0000"/>
                  </a:solidFill>
                </a:rPr>
                <a:t>France</a:t>
              </a:r>
              <a:r>
                <a:rPr lang="en-US" sz="1600" dirty="0">
                  <a:solidFill>
                    <a:schemeClr val="tx1"/>
                  </a:solidFill>
                </a:rPr>
                <a:t> is where I grew up, but now I live in Boston. I speak fluent …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09E90EA-C04B-436D-995A-2A5DF92D6E5A}"/>
              </a:ext>
            </a:extLst>
          </p:cNvPr>
          <p:cNvGrpSpPr/>
          <p:nvPr/>
        </p:nvGrpSpPr>
        <p:grpSpPr>
          <a:xfrm>
            <a:off x="6096000" y="1349250"/>
            <a:ext cx="5616770" cy="2309527"/>
            <a:chOff x="6096000" y="1623182"/>
            <a:chExt cx="5616770" cy="230952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D8555D6-2013-4ACA-AD00-79BFC501DD84}"/>
                </a:ext>
              </a:extLst>
            </p:cNvPr>
            <p:cNvSpPr/>
            <p:nvPr/>
          </p:nvSpPr>
          <p:spPr>
            <a:xfrm>
              <a:off x="6096000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0C8FDA4-A12E-4BE6-B799-32F3B453948B}"/>
                    </a:ext>
                  </a:extLst>
                </p:cNvPr>
                <p:cNvSpPr/>
                <p:nvPr/>
              </p:nvSpPr>
              <p:spPr>
                <a:xfrm>
                  <a:off x="6242599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0C8FDA4-A12E-4BE6-B799-32F3B4539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2025213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A2B791E-B835-4A6F-B083-6498F99995C9}"/>
                    </a:ext>
                  </a:extLst>
                </p:cNvPr>
                <p:cNvSpPr/>
                <p:nvPr/>
              </p:nvSpPr>
              <p:spPr>
                <a:xfrm>
                  <a:off x="6242599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A2B791E-B835-4A6F-B083-6498F99995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3488013"/>
                  <a:ext cx="444695" cy="444696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0CFF18A-E55D-4020-846A-1B99A1BC3444}"/>
                </a:ext>
              </a:extLst>
            </p:cNvPr>
            <p:cNvCxnSpPr>
              <a:cxnSpLocks/>
              <a:stCxn id="7" idx="0"/>
              <a:endCxn id="5" idx="2"/>
            </p:cNvCxnSpPr>
            <p:nvPr/>
          </p:nvCxnSpPr>
          <p:spPr>
            <a:xfrm flipV="1">
              <a:off x="6464947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E7F3C1-C100-4877-AAC4-92C49CA4C5BB}"/>
                </a:ext>
              </a:extLst>
            </p:cNvPr>
            <p:cNvCxnSpPr>
              <a:cxnSpLocks/>
              <a:stCxn id="5" idx="0"/>
              <a:endCxn id="6" idx="4"/>
            </p:cNvCxnSpPr>
            <p:nvPr/>
          </p:nvCxnSpPr>
          <p:spPr>
            <a:xfrm flipH="1" flipV="1">
              <a:off x="6464947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B994EAB-7FA9-467D-AF3B-F0AB11BDF573}"/>
                </a:ext>
              </a:extLst>
            </p:cNvPr>
            <p:cNvSpPr/>
            <p:nvPr/>
          </p:nvSpPr>
          <p:spPr>
            <a:xfrm>
              <a:off x="7313689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B858FCF-7DAB-42D7-BC5F-7944A341924D}"/>
                    </a:ext>
                  </a:extLst>
                </p:cNvPr>
                <p:cNvSpPr/>
                <p:nvPr/>
              </p:nvSpPr>
              <p:spPr>
                <a:xfrm>
                  <a:off x="746028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B858FCF-7DAB-42D7-BC5F-7944A34192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2025213"/>
                  <a:ext cx="444695" cy="44469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14DCF08-C753-4A33-9F1E-B567E36A94AF}"/>
                    </a:ext>
                  </a:extLst>
                </p:cNvPr>
                <p:cNvSpPr/>
                <p:nvPr/>
              </p:nvSpPr>
              <p:spPr>
                <a:xfrm>
                  <a:off x="746028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14DCF08-C753-4A33-9F1E-B567E36A9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3488013"/>
                  <a:ext cx="444695" cy="444696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1FBA84-3DB8-4357-BC55-E5895E459F60}"/>
                </a:ext>
              </a:extLst>
            </p:cNvPr>
            <p:cNvCxnSpPr>
              <a:cxnSpLocks/>
              <a:stCxn id="12" idx="0"/>
              <a:endCxn id="10" idx="2"/>
            </p:cNvCxnSpPr>
            <p:nvPr/>
          </p:nvCxnSpPr>
          <p:spPr>
            <a:xfrm flipV="1">
              <a:off x="7682635" y="3143907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902F39-B91B-43C5-97E0-E87C5D25C90F}"/>
                </a:ext>
              </a:extLst>
            </p:cNvPr>
            <p:cNvCxnSpPr>
              <a:cxnSpLocks/>
              <a:stCxn id="10" idx="0"/>
              <a:endCxn id="11" idx="4"/>
            </p:cNvCxnSpPr>
            <p:nvPr/>
          </p:nvCxnSpPr>
          <p:spPr>
            <a:xfrm flipH="1" flipV="1">
              <a:off x="7682635" y="2469909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3FD837-AC42-4F40-997F-2F7C7865365B}"/>
                </a:ext>
              </a:extLst>
            </p:cNvPr>
            <p:cNvSpPr/>
            <p:nvPr/>
          </p:nvSpPr>
          <p:spPr>
            <a:xfrm>
              <a:off x="8530999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232501E-DCAA-49D2-90E9-1C3615A6D616}"/>
                    </a:ext>
                  </a:extLst>
                </p:cNvPr>
                <p:cNvSpPr/>
                <p:nvPr/>
              </p:nvSpPr>
              <p:spPr>
                <a:xfrm>
                  <a:off x="867759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232501E-DCAA-49D2-90E9-1C3615A6D6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2025213"/>
                  <a:ext cx="444695" cy="44469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796A592-6B4B-48E1-A89E-1EF70B8FDB2B}"/>
                    </a:ext>
                  </a:extLst>
                </p:cNvPr>
                <p:cNvSpPr/>
                <p:nvPr/>
              </p:nvSpPr>
              <p:spPr>
                <a:xfrm>
                  <a:off x="867759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796A592-6B4B-48E1-A89E-1EF70B8FD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3488013"/>
                  <a:ext cx="444695" cy="44469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04CF59-40D2-414F-8583-7B059AEDC824}"/>
                </a:ext>
              </a:extLst>
            </p:cNvPr>
            <p:cNvCxnSpPr>
              <a:cxnSpLocks/>
              <a:stCxn id="17" idx="0"/>
              <a:endCxn id="15" idx="2"/>
            </p:cNvCxnSpPr>
            <p:nvPr/>
          </p:nvCxnSpPr>
          <p:spPr>
            <a:xfrm flipV="1">
              <a:off x="8899945" y="3143907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A4E181-8CFF-4939-99DF-DC64A08B2E56}"/>
                </a:ext>
              </a:extLst>
            </p:cNvPr>
            <p:cNvCxnSpPr>
              <a:cxnSpLocks/>
              <a:stCxn id="15" idx="0"/>
              <a:endCxn id="16" idx="4"/>
            </p:cNvCxnSpPr>
            <p:nvPr/>
          </p:nvCxnSpPr>
          <p:spPr>
            <a:xfrm flipH="1" flipV="1">
              <a:off x="8899945" y="2469909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3E24523-0C54-4EFD-8433-D7043A50BBA0}"/>
                </a:ext>
              </a:extLst>
            </p:cNvPr>
            <p:cNvSpPr/>
            <p:nvPr/>
          </p:nvSpPr>
          <p:spPr>
            <a:xfrm>
              <a:off x="10974875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2F6D592-3AC5-41A3-B1FC-2F0203839BC4}"/>
                    </a:ext>
                  </a:extLst>
                </p:cNvPr>
                <p:cNvSpPr/>
                <p:nvPr/>
              </p:nvSpPr>
              <p:spPr>
                <a:xfrm>
                  <a:off x="11121474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2F6D592-3AC5-41A3-B1FC-2F0203839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2025213"/>
                  <a:ext cx="444695" cy="444696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B2A12FA-0530-408A-84D9-B978ABE30F91}"/>
                    </a:ext>
                  </a:extLst>
                </p:cNvPr>
                <p:cNvSpPr/>
                <p:nvPr/>
              </p:nvSpPr>
              <p:spPr>
                <a:xfrm>
                  <a:off x="11121474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B2A12FA-0530-408A-84D9-B978ABE30F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3488013"/>
                  <a:ext cx="444695" cy="444696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2F536A-3944-469F-A589-5AC44CFADC03}"/>
                </a:ext>
              </a:extLst>
            </p:cNvPr>
            <p:cNvCxnSpPr>
              <a:cxnSpLocks/>
              <a:stCxn id="22" idx="0"/>
              <a:endCxn id="20" idx="2"/>
            </p:cNvCxnSpPr>
            <p:nvPr/>
          </p:nvCxnSpPr>
          <p:spPr>
            <a:xfrm flipV="1">
              <a:off x="11343822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729BBD-08A5-4440-A7C4-4DA78748BDA2}"/>
                </a:ext>
              </a:extLst>
            </p:cNvPr>
            <p:cNvCxnSpPr>
              <a:cxnSpLocks/>
              <a:stCxn id="20" idx="0"/>
              <a:endCxn id="21" idx="4"/>
            </p:cNvCxnSpPr>
            <p:nvPr/>
          </p:nvCxnSpPr>
          <p:spPr>
            <a:xfrm flipH="1" flipV="1">
              <a:off x="11343822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E17F9C-0AFC-4867-9B3F-DA6E9F386B4C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8051584" y="2963646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4A3E89-295D-46A4-BA6F-4B9DCC90F374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6833895" y="2963646"/>
              <a:ext cx="4797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2170B29-C346-489D-B094-C6AFE9527895}"/>
                </a:ext>
              </a:extLst>
            </p:cNvPr>
            <p:cNvCxnSpPr>
              <a:cxnSpLocks/>
            </p:cNvCxnSpPr>
            <p:nvPr/>
          </p:nvCxnSpPr>
          <p:spPr>
            <a:xfrm>
              <a:off x="9279873" y="2963645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8A3D67E-05C0-441F-9BFC-952F2575123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3938" y="2963645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C132CA72-5EA4-46CD-9D29-7AA584E523E5}"/>
                </a:ext>
              </a:extLst>
            </p:cNvPr>
            <p:cNvSpPr/>
            <p:nvPr/>
          </p:nvSpPr>
          <p:spPr>
            <a:xfrm>
              <a:off x="9759287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8C43BA0-2D92-4FDF-9917-82AF949BB6DF}"/>
                    </a:ext>
                  </a:extLst>
                </p:cNvPr>
                <p:cNvSpPr/>
                <p:nvPr/>
              </p:nvSpPr>
              <p:spPr>
                <a:xfrm>
                  <a:off x="989490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8C43BA0-2D92-4FDF-9917-82AF949BB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907" y="2025213"/>
                  <a:ext cx="444695" cy="444696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D26C654-95C1-477D-8298-938E4D7850CD}"/>
                    </a:ext>
                  </a:extLst>
                </p:cNvPr>
                <p:cNvSpPr/>
                <p:nvPr/>
              </p:nvSpPr>
              <p:spPr>
                <a:xfrm>
                  <a:off x="989490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D26C654-95C1-477D-8298-938E4D7850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907" y="3488013"/>
                  <a:ext cx="444695" cy="444696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1192180-4EA0-4D16-8B7D-D512EB772C19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10117255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998E844-A17D-4B34-A730-4141D427FBA5}"/>
                </a:ext>
              </a:extLst>
            </p:cNvPr>
            <p:cNvCxnSpPr>
              <a:cxnSpLocks/>
              <a:endCxn id="92" idx="4"/>
            </p:cNvCxnSpPr>
            <p:nvPr/>
          </p:nvCxnSpPr>
          <p:spPr>
            <a:xfrm flipH="1" flipV="1">
              <a:off x="10117255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7EFB19F-8CBA-4CDB-A732-5E0955AC3621}"/>
                </a:ext>
              </a:extLst>
            </p:cNvPr>
            <p:cNvSpPr txBox="1"/>
            <p:nvPr/>
          </p:nvSpPr>
          <p:spPr>
            <a:xfrm>
              <a:off x="7830585" y="1623182"/>
              <a:ext cx="21387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The </a:t>
              </a:r>
              <a:r>
                <a:rPr lang="en-US" sz="1600" dirty="0">
                  <a:solidFill>
                    <a:srgbClr val="FF0000"/>
                  </a:solidFill>
                  <a:latin typeface="Corbel" panose="020B0503020204020204" pitchFamily="34" charset="0"/>
                </a:rPr>
                <a:t>clouds</a:t>
              </a:r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 are in the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0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AAD4-04C1-4BF0-A8EA-B219B040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6E09-B33C-4FB8-A2EC-C104B831F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activation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0C6B5-D2F0-469C-8E40-64E5C1264E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E78399-09C5-435F-BBE7-066F73FBE419}"/>
              </a:ext>
            </a:extLst>
          </p:cNvPr>
          <p:cNvGrpSpPr/>
          <p:nvPr/>
        </p:nvGrpSpPr>
        <p:grpSpPr>
          <a:xfrm>
            <a:off x="2441643" y="2760090"/>
            <a:ext cx="4179652" cy="3596260"/>
            <a:chOff x="1001949" y="2760090"/>
            <a:chExt cx="4179652" cy="359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0DCA45-7B64-4891-B87A-A2627DDAE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75" t="9979" r="6275"/>
            <a:stretch/>
          </p:blipFill>
          <p:spPr>
            <a:xfrm>
              <a:off x="1001949" y="3129422"/>
              <a:ext cx="4179652" cy="32269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3EC2D-2862-4F9D-8FB5-88FF9635A8A8}"/>
                </a:ext>
              </a:extLst>
            </p:cNvPr>
            <p:cNvSpPr txBox="1"/>
            <p:nvPr/>
          </p:nvSpPr>
          <p:spPr>
            <a:xfrm>
              <a:off x="1378005" y="2760090"/>
              <a:ext cx="3427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Derivatives of activation functions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2D647-5133-4165-B242-7770DC455D00}"/>
                  </a:ext>
                </a:extLst>
              </p:cNvPr>
              <p:cNvSpPr txBox="1"/>
              <p:nvPr/>
            </p:nvSpPr>
            <p:spPr>
              <a:xfrm>
                <a:off x="7051786" y="4045349"/>
                <a:ext cx="32781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Using a </a:t>
                </a:r>
                <a:r>
                  <a:rPr lang="en-US" sz="2000" dirty="0" err="1">
                    <a:solidFill>
                      <a:schemeClr val="tx1"/>
                    </a:solidFill>
                    <a:latin typeface="Corbel" panose="020B0503020204020204" pitchFamily="34" charset="0"/>
                  </a:rPr>
                  <a:t>ReLU</a:t>
                </a:r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prevents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from shrinking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2D647-5133-4165-B242-7770DC455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86" y="4045349"/>
                <a:ext cx="3278192" cy="707886"/>
              </a:xfrm>
              <a:prstGeom prst="rect">
                <a:avLst/>
              </a:prstGeom>
              <a:blipFill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15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lang="nl-BE"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Sequence</a:t>
            </a:r>
            <a:r>
              <a:rPr lang="nl-BE" dirty="0"/>
              <a:t> </a:t>
            </a:r>
            <a:r>
              <a:rPr lang="nl-BE" dirty="0" err="1"/>
              <a:t>modelling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Recurrent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Vanishing</a:t>
            </a:r>
            <a:r>
              <a:rPr lang="nl-BE" dirty="0"/>
              <a:t> </a:t>
            </a:r>
            <a:r>
              <a:rPr lang="nl-BE" dirty="0" err="1"/>
              <a:t>gradients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Long Short Term Memory Networks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Variants</a:t>
            </a:r>
            <a:r>
              <a:rPr lang="nl-BE" dirty="0"/>
              <a:t> of </a:t>
            </a:r>
            <a:r>
              <a:rPr lang="nl-BE" dirty="0" err="1"/>
              <a:t>RNNs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7E1727-05E4-4C53-90BA-F084C39F4E86}"/>
              </a:ext>
            </a:extLst>
          </p:cNvPr>
          <p:cNvGrpSpPr/>
          <p:nvPr/>
        </p:nvGrpSpPr>
        <p:grpSpPr>
          <a:xfrm>
            <a:off x="6976085" y="506168"/>
            <a:ext cx="3676361" cy="3040800"/>
            <a:chOff x="3884661" y="2628802"/>
            <a:chExt cx="4398793" cy="36383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03CABFB-F9E2-453A-8BD7-02254BF65091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559C242-F4EF-43CB-AB57-A9B2F50D41E8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38A4211-9CFB-4CEC-B041-FE196CACA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4CE65D6-F604-4549-AB5C-11B01EEE2BEE}"/>
                    </a:ext>
                  </a:extLst>
                </p:cNvPr>
                <p:cNvSpPr/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ACDE604-06BE-4160-A18C-D54ADB890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D2AE38-1C27-4C47-8002-8A81959EB410}"/>
                </a:ext>
              </a:extLst>
            </p:cNvPr>
            <p:cNvSpPr/>
            <p:nvPr/>
          </p:nvSpPr>
          <p:spPr>
            <a:xfrm>
              <a:off x="5758775" y="4272875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7E5DF34-63A7-44FF-89E2-4177D9C1C09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3938313" y="4050527"/>
              <a:ext cx="2157687" cy="575258"/>
            </a:xfrm>
            <a:prstGeom prst="bentConnector4">
              <a:avLst>
                <a:gd name="adj1" fmla="val 42295"/>
                <a:gd name="adj2" fmla="val 1571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F304FAB-60C7-44F4-BDD8-5EF71DFC6632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rot="5400000" flipH="1" flipV="1">
              <a:off x="4875199" y="4601646"/>
              <a:ext cx="1196661" cy="1244941"/>
            </a:xfrm>
            <a:prstGeom prst="bentConnector3">
              <a:avLst>
                <a:gd name="adj1" fmla="val 7248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BBAAADD-7A3E-4A48-BFE4-92BE7232D147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7063669" y="3082858"/>
              <a:ext cx="222348" cy="215768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63A110B0-E4DA-4EC7-87E1-9EC98F56450F}"/>
                </a:ext>
              </a:extLst>
            </p:cNvPr>
            <p:cNvCxnSpPr>
              <a:cxnSpLocks/>
              <a:stCxn id="9" idx="0"/>
              <a:endCxn id="8" idx="4"/>
            </p:cNvCxnSpPr>
            <p:nvPr/>
          </p:nvCxnSpPr>
          <p:spPr>
            <a:xfrm rot="5400000" flipH="1" flipV="1">
              <a:off x="6106193" y="3063306"/>
              <a:ext cx="1199377" cy="1219762"/>
            </a:xfrm>
            <a:prstGeom prst="bentConnector3">
              <a:avLst>
                <a:gd name="adj1" fmla="val 1849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C51D4B2-E801-41BB-94B6-38B5F8ABAA5F}"/>
                    </a:ext>
                  </a:extLst>
                </p:cNvPr>
                <p:cNvSpPr/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1D3815-261B-4A61-A9BE-6AAFCD0454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983A776-60B2-4415-BE52-D43B0DC2A7B6}"/>
                    </a:ext>
                  </a:extLst>
                </p:cNvPr>
                <p:cNvSpPr/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3AAFDD-1E54-4098-A3F2-E020AA11D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CEF51-F42A-40AA-87B4-661B9522A562}"/>
              </a:ext>
            </a:extLst>
          </p:cNvPr>
          <p:cNvGrpSpPr/>
          <p:nvPr/>
        </p:nvGrpSpPr>
        <p:grpSpPr>
          <a:xfrm>
            <a:off x="6960683" y="3391543"/>
            <a:ext cx="3688188" cy="3047922"/>
            <a:chOff x="3873212" y="2628802"/>
            <a:chExt cx="4402634" cy="36383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87008A8-D324-426D-B88D-DCBDD1F3A469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6B4F436-EC7C-40F1-BC39-87E43C8EB114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BD7037-4005-4B43-A34C-54F07099A8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905DA62-37C0-462F-A205-D9C8187F4700}"/>
                    </a:ext>
                  </a:extLst>
                </p:cNvPr>
                <p:cNvSpPr/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56BD50-BD9D-41E7-857D-12608ACB43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BE2432-49D0-42B5-94D1-5B7423D770A1}"/>
                </a:ext>
              </a:extLst>
            </p:cNvPr>
            <p:cNvSpPr/>
            <p:nvPr/>
          </p:nvSpPr>
          <p:spPr>
            <a:xfrm>
              <a:off x="5758775" y="4868088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E8F57AF-FA01-4FF3-AAEA-640AFCEA5AA7}"/>
                    </a:ext>
                  </a:extLst>
                </p:cNvPr>
                <p:cNvSpPr/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26CB96B-5F08-4339-9F77-1F375AE81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731C0A3-EEF8-4894-A081-E8E858126B9F}"/>
                    </a:ext>
                  </a:extLst>
                </p:cNvPr>
                <p:cNvSpPr/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BBEB39-5FB7-421C-8755-8F89B3A258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02646EB-8923-4C2C-97DF-63EFA2F7742D}"/>
                    </a:ext>
                  </a:extLst>
                </p:cNvPr>
                <p:cNvSpPr/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EFC450-0440-4D48-B12E-FAA860528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17FC760-E559-48F8-8395-0903ADDE2005}"/>
                    </a:ext>
                  </a:extLst>
                </p:cNvPr>
                <p:cNvSpPr/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34CA0F-FA13-4777-A714-8A6F45EE0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E19F89-2025-423B-89B8-BE5418153D3D}"/>
                </a:ext>
              </a:extLst>
            </p:cNvPr>
            <p:cNvSpPr/>
            <p:nvPr/>
          </p:nvSpPr>
          <p:spPr>
            <a:xfrm>
              <a:off x="6774134" y="3919128"/>
              <a:ext cx="674450" cy="352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770F55D-80DA-4605-98D3-6F1DB101E357}"/>
                </a:ext>
              </a:extLst>
            </p:cNvPr>
            <p:cNvGrpSpPr/>
            <p:nvPr/>
          </p:nvGrpSpPr>
          <p:grpSpPr>
            <a:xfrm rot="18900000">
              <a:off x="5990407" y="409342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FEAD23A-8186-4623-A8F2-0D134ED19CAC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E2B659E-F34C-4778-AD78-143D8D7079B7}"/>
                  </a:ext>
                </a:extLst>
              </p:cNvPr>
              <p:cNvCxnSpPr>
                <a:stCxn id="58" idx="0"/>
                <a:endCxn id="58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3ABA92F-21A9-4D8F-99DA-9E4EBB570661}"/>
                  </a:ext>
                </a:extLst>
              </p:cNvPr>
              <p:cNvCxnSpPr>
                <a:cxnSpLocks/>
                <a:stCxn id="58" idx="2"/>
                <a:endCxn id="58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C38F416-91A4-4C37-A9CA-2C955CA0B0BD}"/>
                </a:ext>
              </a:extLst>
            </p:cNvPr>
            <p:cNvGrpSpPr/>
            <p:nvPr/>
          </p:nvGrpSpPr>
          <p:grpSpPr>
            <a:xfrm rot="18900000">
              <a:off x="7005765" y="4447630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03E28B7-AA05-45EB-A387-839F41AA62D2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0F5FBA9-FFF0-414F-8D80-6B0091BD437D}"/>
                  </a:ext>
                </a:extLst>
              </p:cNvPr>
              <p:cNvCxnSpPr>
                <a:stCxn id="55" idx="0"/>
                <a:endCxn id="5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25DE6A-7827-4918-82BE-F95C8E98AD20}"/>
                  </a:ext>
                </a:extLst>
              </p:cNvPr>
              <p:cNvCxnSpPr>
                <a:cxnSpLocks/>
                <a:stCxn id="55" idx="2"/>
                <a:endCxn id="5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42FEE57-A740-4C56-835A-78276ADDBDE5}"/>
                </a:ext>
              </a:extLst>
            </p:cNvPr>
            <p:cNvCxnSpPr>
              <a:cxnSpLocks/>
              <a:stCxn id="23" idx="0"/>
              <a:endCxn id="52" idx="3"/>
            </p:cNvCxnSpPr>
            <p:nvPr/>
          </p:nvCxnSpPr>
          <p:spPr>
            <a:xfrm rot="5400000" flipH="1" flipV="1">
              <a:off x="4444917" y="4347281"/>
              <a:ext cx="1041614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D0EBF22C-D01E-45F9-B246-26E6456FA66B}"/>
                </a:ext>
              </a:extLst>
            </p:cNvPr>
            <p:cNvCxnSpPr>
              <a:cxnSpLocks/>
              <a:stCxn id="22" idx="0"/>
              <a:endCxn id="58" idx="1"/>
            </p:cNvCxnSpPr>
            <p:nvPr/>
          </p:nvCxnSpPr>
          <p:spPr>
            <a:xfrm rot="5400000" flipH="1" flipV="1">
              <a:off x="5389624" y="4267309"/>
              <a:ext cx="669070" cy="532494"/>
            </a:xfrm>
            <a:prstGeom prst="bentConnector3">
              <a:avLst>
                <a:gd name="adj1" fmla="val 9964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109D4165-91FC-4A7A-8317-B4919F7FABE5}"/>
                </a:ext>
              </a:extLst>
            </p:cNvPr>
            <p:cNvCxnSpPr>
              <a:cxnSpLocks/>
              <a:stCxn id="24" idx="0"/>
              <a:endCxn id="55" idx="1"/>
            </p:cNvCxnSpPr>
            <p:nvPr/>
          </p:nvCxnSpPr>
          <p:spPr>
            <a:xfrm rot="5400000" flipH="1" flipV="1">
              <a:off x="6710294" y="4572619"/>
              <a:ext cx="314865" cy="276075"/>
            </a:xfrm>
            <a:prstGeom prst="bentConnector3">
              <a:avLst>
                <a:gd name="adj1" fmla="val 9950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698E40F0-ADF7-458B-AD9B-523ADD749DFB}"/>
                </a:ext>
              </a:extLst>
            </p:cNvPr>
            <p:cNvCxnSpPr>
              <a:cxnSpLocks/>
              <a:stCxn id="58" idx="7"/>
              <a:endCxn id="49" idx="4"/>
            </p:cNvCxnSpPr>
            <p:nvPr/>
          </p:nvCxnSpPr>
          <p:spPr>
            <a:xfrm rot="16200000" flipV="1">
              <a:off x="5962958" y="3960384"/>
              <a:ext cx="266085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9A0BEE6C-DB48-44E9-A197-5A38F1397E4F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rot="16200000" flipH="1">
              <a:off x="7334078" y="4436097"/>
              <a:ext cx="684708" cy="113014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162FA27-E235-43AC-B0C7-7B00CA5C5707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rot="5400000" flipH="1" flipV="1">
              <a:off x="7579086" y="3254023"/>
              <a:ext cx="197379" cy="11328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5AC71912-E272-4E74-AA7F-8FC518072B2A}"/>
                </a:ext>
              </a:extLst>
            </p:cNvPr>
            <p:cNvCxnSpPr>
              <a:stCxn id="18" idx="0"/>
              <a:endCxn id="23" idx="2"/>
            </p:cNvCxnSpPr>
            <p:nvPr/>
          </p:nvCxnSpPr>
          <p:spPr>
            <a:xfrm rot="5400000" flipH="1" flipV="1">
              <a:off x="4607667" y="5464390"/>
              <a:ext cx="601448" cy="114665"/>
            </a:xfrm>
            <a:prstGeom prst="bentConnector3">
              <a:avLst>
                <a:gd name="adj1" fmla="val 79562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76862701-82CF-497C-BCD1-3C8C9A24C505}"/>
                </a:ext>
              </a:extLst>
            </p:cNvPr>
            <p:cNvCxnSpPr>
              <a:cxnSpLocks/>
              <a:stCxn id="18" idx="0"/>
              <a:endCxn id="22" idx="2"/>
            </p:cNvCxnSpPr>
            <p:nvPr/>
          </p:nvCxnSpPr>
          <p:spPr>
            <a:xfrm rot="5400000" flipH="1" flipV="1">
              <a:off x="4853763" y="5218298"/>
              <a:ext cx="601445" cy="606853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6E9F0DBD-576D-425A-B42D-19DD3FC72F22}"/>
                </a:ext>
              </a:extLst>
            </p:cNvPr>
            <p:cNvCxnSpPr>
              <a:cxnSpLocks/>
              <a:stCxn id="18" idx="0"/>
              <a:endCxn id="20" idx="2"/>
            </p:cNvCxnSpPr>
            <p:nvPr/>
          </p:nvCxnSpPr>
          <p:spPr>
            <a:xfrm rot="5400000" flipH="1" flipV="1">
              <a:off x="5172805" y="4899252"/>
              <a:ext cx="601448" cy="1244941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24E6B04-F466-4988-BED7-2F16583E4F92}"/>
                </a:ext>
              </a:extLst>
            </p:cNvPr>
            <p:cNvCxnSpPr>
              <a:cxnSpLocks/>
              <a:stCxn id="18" idx="0"/>
              <a:endCxn id="24" idx="2"/>
            </p:cNvCxnSpPr>
            <p:nvPr/>
          </p:nvCxnSpPr>
          <p:spPr>
            <a:xfrm rot="5400000" flipH="1" flipV="1">
              <a:off x="5489650" y="4582407"/>
              <a:ext cx="601448" cy="1878630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C6ED342A-A55B-4DC3-AA04-100734C31F7D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924419" y="5220998"/>
              <a:ext cx="1041305" cy="121921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58BCCCA-5DE1-47F7-A1C7-237FE80924A7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18" y="3720880"/>
              <a:ext cx="4217257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7DB4F8-27C3-4A50-8652-42357A552DA6}"/>
                </a:ext>
              </a:extLst>
            </p:cNvPr>
            <p:cNvCxnSpPr>
              <a:cxnSpLocks/>
              <a:stCxn id="55" idx="7"/>
              <a:endCxn id="25" idx="2"/>
            </p:cNvCxnSpPr>
            <p:nvPr/>
          </p:nvCxnSpPr>
          <p:spPr>
            <a:xfrm flipV="1">
              <a:off x="7111358" y="4272038"/>
              <a:ext cx="1" cy="17559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00E6AA-C269-4C62-8F31-C01CD222FEC4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7556358" y="3073498"/>
              <a:ext cx="0" cy="6126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F551FF9-B4D6-45EC-AB7E-331B29722DA8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8" y="3756506"/>
              <a:ext cx="0" cy="158165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88A764D-3488-4760-BAE0-8ADB8AC1F481}"/>
                    </a:ext>
                  </a:extLst>
                </p:cNvPr>
                <p:cNvSpPr/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5111CBB-39EE-44A7-89E4-37AAFDD1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1BD6B12-2880-4858-83E2-21364674A70D}"/>
                    </a:ext>
                  </a:extLst>
                </p:cNvPr>
                <p:cNvSpPr/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07F94C7-9A60-46F1-8FBC-29F04D4A38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669047D-FFDE-4813-BA7D-18402AE89A13}"/>
                    </a:ext>
                  </a:extLst>
                </p:cNvPr>
                <p:cNvSpPr/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633D949-4C88-4053-97C0-C698E7D4C2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7346C5F-8A40-4150-A0AE-840C8ADDDFE9}"/>
                </a:ext>
              </a:extLst>
            </p:cNvPr>
            <p:cNvGrpSpPr/>
            <p:nvPr/>
          </p:nvGrpSpPr>
          <p:grpSpPr>
            <a:xfrm rot="18900000">
              <a:off x="4860132" y="3615287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8CF136F-074B-4585-A09C-76CB24897C59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2DB77BB-E744-404E-94AF-BC048492A0EA}"/>
                  </a:ext>
                </a:extLst>
              </p:cNvPr>
              <p:cNvCxnSpPr>
                <a:stCxn id="52" idx="0"/>
                <a:endCxn id="52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2194F38-0267-4E85-91FB-430D448FF420}"/>
                  </a:ext>
                </a:extLst>
              </p:cNvPr>
              <p:cNvCxnSpPr>
                <a:cxnSpLocks/>
                <a:stCxn id="52" idx="2"/>
                <a:endCxn id="52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14B3A9F-CD1F-419E-9431-D271C725D97F}"/>
                </a:ext>
              </a:extLst>
            </p:cNvPr>
            <p:cNvGrpSpPr/>
            <p:nvPr/>
          </p:nvGrpSpPr>
          <p:grpSpPr>
            <a:xfrm>
              <a:off x="5990406" y="361615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5FE7AF-ABF0-4A80-87A6-7174BD115B67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D96FB3E-698F-4D6C-9AB3-05AF1C179BBA}"/>
                  </a:ext>
                </a:extLst>
              </p:cNvPr>
              <p:cNvCxnSpPr>
                <a:stCxn id="49" idx="0"/>
                <a:endCxn id="4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FCBCC5A-7E70-4C9C-A5B6-A9FBE3E1EB89}"/>
                  </a:ext>
                </a:extLst>
              </p:cNvPr>
              <p:cNvCxnSpPr>
                <a:cxnSpLocks/>
                <a:stCxn id="49" idx="2"/>
                <a:endCxn id="4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A4C402B-E785-40D5-B4F2-7B9D202D5A54}"/>
                </a:ext>
              </a:extLst>
            </p:cNvPr>
            <p:cNvCxnSpPr>
              <a:cxnSpLocks/>
              <a:stCxn id="20" idx="0"/>
              <a:endCxn id="58" idx="3"/>
            </p:cNvCxnSpPr>
            <p:nvPr/>
          </p:nvCxnSpPr>
          <p:spPr>
            <a:xfrm flipV="1">
              <a:off x="6096000" y="4304615"/>
              <a:ext cx="0" cy="56347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1B47-2FB3-410B-A85F-141864C7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4ADB4-FCD8-46A5-A111-2C56C316C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parameter initialization</a:t>
            </a:r>
          </a:p>
          <a:p>
            <a:pPr marL="508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Initialize weights to identity matrix</a:t>
            </a:r>
          </a:p>
          <a:p>
            <a:r>
              <a:rPr lang="en-US" dirty="0">
                <a:sym typeface="Wingdings" panose="05000000000000000000" pitchFamily="2" charset="2"/>
              </a:rPr>
              <a:t>Initialize biases to zero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Prevents the weights from shrinking to zero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6FBC8-0BC2-43E4-BCF3-49BF37157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3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45A1-0885-4227-80FC-976D1530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348D7-AC34-4917-BC6C-694DE9EDB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gated cells</a:t>
            </a:r>
          </a:p>
          <a:p>
            <a:pPr marL="5080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Use a more complex recurrent unit with gates to control what information is passed through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007D-0A74-4E26-9084-B36322E37F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A05C3-0C64-4B55-A617-31200EF10D68}"/>
              </a:ext>
            </a:extLst>
          </p:cNvPr>
          <p:cNvGrpSpPr/>
          <p:nvPr/>
        </p:nvGrpSpPr>
        <p:grpSpPr>
          <a:xfrm>
            <a:off x="4841132" y="4276076"/>
            <a:ext cx="2509736" cy="1254866"/>
            <a:chOff x="4747097" y="4441447"/>
            <a:chExt cx="2509736" cy="12548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4236F6-35E3-4624-B476-62E2847DF10C}"/>
                </a:ext>
              </a:extLst>
            </p:cNvPr>
            <p:cNvSpPr/>
            <p:nvPr/>
          </p:nvSpPr>
          <p:spPr>
            <a:xfrm>
              <a:off x="4747097" y="4441447"/>
              <a:ext cx="2509736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Gated cell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917316-EAB5-4A2B-9F22-9446E93B3365}"/>
                </a:ext>
              </a:extLst>
            </p:cNvPr>
            <p:cNvSpPr/>
            <p:nvPr/>
          </p:nvSpPr>
          <p:spPr>
            <a:xfrm>
              <a:off x="5205916" y="5268540"/>
              <a:ext cx="15921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LSTM, GRU,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5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A27C-ED2A-49FA-877E-784BBBA8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626BC-CE49-4639-875C-9B97E405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Neural networks designed for sequence modelling</a:t>
            </a:r>
          </a:p>
          <a:p>
            <a:r>
              <a:rPr lang="en-US" sz="2000" dirty="0"/>
              <a:t>Recurrent unit</a:t>
            </a:r>
          </a:p>
          <a:p>
            <a:pPr lvl="1"/>
            <a:r>
              <a:rPr lang="en-US" sz="1800" dirty="0"/>
              <a:t>Handles variable-length inputs</a:t>
            </a:r>
          </a:p>
          <a:p>
            <a:pPr lvl="1"/>
            <a:r>
              <a:rPr lang="en-US" sz="1800" dirty="0"/>
              <a:t>Shares parameters across the sequence</a:t>
            </a:r>
          </a:p>
          <a:p>
            <a:pPr lvl="1"/>
            <a:r>
              <a:rPr lang="en-US" sz="1800" dirty="0"/>
              <a:t>Maintains information about ordering</a:t>
            </a:r>
          </a:p>
          <a:p>
            <a:r>
              <a:rPr lang="en-US" sz="2000" dirty="0"/>
              <a:t>Learning long-term dependencies is challenging due to vanishing gradients</a:t>
            </a:r>
          </a:p>
          <a:p>
            <a:pPr lvl="1"/>
            <a:r>
              <a:rPr lang="en-US" sz="1800" dirty="0"/>
              <a:t>Activation functions</a:t>
            </a:r>
          </a:p>
          <a:p>
            <a:pPr lvl="1"/>
            <a:r>
              <a:rPr lang="en-US" sz="1800" dirty="0"/>
              <a:t>Parameter initialization</a:t>
            </a:r>
          </a:p>
          <a:p>
            <a:pPr lvl="1"/>
            <a:r>
              <a:rPr lang="en-US" sz="1800" dirty="0"/>
              <a:t>Gated cells</a:t>
            </a:r>
          </a:p>
          <a:p>
            <a:r>
              <a:rPr lang="en-US" sz="2200" dirty="0"/>
              <a:t>Implementation in </a:t>
            </a:r>
            <a:r>
              <a:rPr lang="en-US" sz="2200" dirty="0" err="1"/>
              <a:t>PyTorch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66839-3BE0-4239-8857-2CEFD857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0F51A2-6929-46D6-9637-C9105E9AC545}"/>
              </a:ext>
            </a:extLst>
          </p:cNvPr>
          <p:cNvGrpSpPr/>
          <p:nvPr/>
        </p:nvGrpSpPr>
        <p:grpSpPr>
          <a:xfrm>
            <a:off x="6605084" y="2406982"/>
            <a:ext cx="943576" cy="2913932"/>
            <a:chOff x="6605084" y="2406982"/>
            <a:chExt cx="943576" cy="291393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1391878-A646-4E9C-B2DC-94CC42714FB6}"/>
                </a:ext>
              </a:extLst>
            </p:cNvPr>
            <p:cNvSpPr/>
            <p:nvPr/>
          </p:nvSpPr>
          <p:spPr>
            <a:xfrm>
              <a:off x="6605084" y="3429000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5E5B2B1-CD15-41FC-B679-E75F61B40C87}"/>
                </a:ext>
              </a:extLst>
            </p:cNvPr>
            <p:cNvCxnSpPr>
              <a:cxnSpLocks/>
              <a:stCxn id="13" idx="3"/>
              <a:endCxn id="13" idx="1"/>
            </p:cNvCxnSpPr>
            <p:nvPr/>
          </p:nvCxnSpPr>
          <p:spPr>
            <a:xfrm flipH="1">
              <a:off x="6605084" y="3865641"/>
              <a:ext cx="943576" cy="12700"/>
            </a:xfrm>
            <a:prstGeom prst="bentConnector5">
              <a:avLst>
                <a:gd name="adj1" fmla="val -24227"/>
                <a:gd name="adj2" fmla="val -5025709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2B7E54-70B1-4D9A-9BF3-24D73BC9FC0C}"/>
                    </a:ext>
                  </a:extLst>
                </p:cNvPr>
                <p:cNvSpPr/>
                <p:nvPr/>
              </p:nvSpPr>
              <p:spPr>
                <a:xfrm>
                  <a:off x="6792546" y="2406982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2B7E54-70B1-4D9A-9BF3-24D73BC9FC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546" y="2406982"/>
                  <a:ext cx="568650" cy="5686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440B300-9501-4AAC-ACFE-FBC3468B9879}"/>
                    </a:ext>
                  </a:extLst>
                </p:cNvPr>
                <p:cNvSpPr/>
                <p:nvPr/>
              </p:nvSpPr>
              <p:spPr>
                <a:xfrm>
                  <a:off x="6792546" y="4752263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440B300-9501-4AAC-ACFE-FBC3468B98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546" y="4752263"/>
                  <a:ext cx="568650" cy="56865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C338BA4-B59C-4F3A-A936-BD1B18BA9C63}"/>
                </a:ext>
              </a:extLst>
            </p:cNvPr>
            <p:cNvCxnSpPr>
              <a:cxnSpLocks/>
              <a:stCxn id="16" idx="0"/>
              <a:endCxn id="13" idx="2"/>
            </p:cNvCxnSpPr>
            <p:nvPr/>
          </p:nvCxnSpPr>
          <p:spPr>
            <a:xfrm flipV="1">
              <a:off x="7076871" y="4302282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692211-8F5A-4F23-B79F-BCBDDA5BCE06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7076871" y="2975633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8EEF8A9-367E-49AC-8FBE-3520BCA81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067" y="2219403"/>
            <a:ext cx="27336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Long Short Term Memory Networks</a:t>
            </a: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F9B1-63A5-4024-89D0-E56ABCC7E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 an RNN, the recurrent cell contains a simple computation node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093414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414" y="2628802"/>
                <a:ext cx="444695" cy="44469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3CA856-29FC-4C9E-8D1E-38FE5FB6318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938313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970B921-D4C3-45B9-8089-B6C8D5B8A2D8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4875199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F803791-EBC6-4C4E-9709-22788A34E8B9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7063669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FE87F64-A97C-404B-9314-6F1D0432A6B7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rot="5400000" flipH="1" flipV="1">
            <a:off x="6106193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9872CB4-96EF-4725-9BB3-2F3E133595FE}"/>
              </a:ext>
            </a:extLst>
          </p:cNvPr>
          <p:cNvSpPr/>
          <p:nvPr/>
        </p:nvSpPr>
        <p:spPr>
          <a:xfrm>
            <a:off x="540417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964874F-4FEF-4056-B04B-E9A30E07DF26}"/>
                  </a:ext>
                </a:extLst>
              </p:cNvPr>
              <p:cNvSpPr/>
              <p:nvPr/>
            </p:nvSpPr>
            <p:spPr>
              <a:xfrm>
                <a:off x="772226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964874F-4FEF-4056-B04B-E9A30E07D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26" y="5822446"/>
                <a:ext cx="444695" cy="44469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ABF5F3-C324-4115-A676-E70007859F86}"/>
                  </a:ext>
                </a:extLst>
              </p:cNvPr>
              <p:cNvSpPr/>
              <p:nvPr/>
            </p:nvSpPr>
            <p:spPr>
              <a:xfrm>
                <a:off x="3236929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ABF5F3-C324-4115-A676-E7000785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29" y="2628802"/>
                <a:ext cx="444695" cy="444696"/>
              </a:xfrm>
              <a:prstGeom prst="ellipse">
                <a:avLst/>
              </a:prstGeom>
              <a:blipFill>
                <a:blip r:embed="rId7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81DC736-6AD9-465D-947F-88F9E9CCB47C}"/>
              </a:ext>
            </a:extLst>
          </p:cNvPr>
          <p:cNvSpPr/>
          <p:nvPr/>
        </p:nvSpPr>
        <p:spPr>
          <a:xfrm>
            <a:off x="1902290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F11258E-479B-460F-A722-D71D85DF6B78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1828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EF38423-CB72-4FAE-BB6A-B6832A9F1E26}"/>
              </a:ext>
            </a:extLst>
          </p:cNvPr>
          <p:cNvCxnSpPr>
            <a:cxnSpLocks/>
            <a:stCxn id="33" idx="0"/>
            <a:endCxn id="35" idx="2"/>
          </p:cNvCxnSpPr>
          <p:nvPr/>
        </p:nvCxnSpPr>
        <p:spPr>
          <a:xfrm rot="5400000" flipH="1" flipV="1">
            <a:off x="1018714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3D8F97D-7A45-4ECF-9BA8-775B6C078838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3207184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631F4AC-BFE9-411E-949C-0C148A7B5B68}"/>
              </a:ext>
            </a:extLst>
          </p:cNvPr>
          <p:cNvCxnSpPr>
            <a:cxnSpLocks/>
            <a:stCxn id="35" idx="0"/>
            <a:endCxn id="34" idx="4"/>
          </p:cNvCxnSpPr>
          <p:nvPr/>
        </p:nvCxnSpPr>
        <p:spPr>
          <a:xfrm rot="5400000" flipH="1" flipV="1">
            <a:off x="2249708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05188BB-BDF9-40F0-90E6-432D23505F10}"/>
              </a:ext>
            </a:extLst>
          </p:cNvPr>
          <p:cNvSpPr/>
          <p:nvPr/>
        </p:nvSpPr>
        <p:spPr>
          <a:xfrm>
            <a:off x="8254960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5879A8C-D6DC-4BF3-A1AF-56A47EDEE631}"/>
                  </a:ext>
                </a:extLst>
              </p:cNvPr>
              <p:cNvSpPr/>
              <p:nvPr/>
            </p:nvSpPr>
            <p:spPr>
              <a:xfrm>
                <a:off x="8486769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5879A8C-D6DC-4BF3-A1AF-56A47EDEE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69" y="5822446"/>
                <a:ext cx="444695" cy="44469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62637E9-B8C6-4DEB-9CB5-FAE1BB0BCC1C}"/>
                  </a:ext>
                </a:extLst>
              </p:cNvPr>
              <p:cNvSpPr/>
              <p:nvPr/>
            </p:nvSpPr>
            <p:spPr>
              <a:xfrm>
                <a:off x="10951472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62637E9-B8C6-4DEB-9CB5-FAE1BB0BC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472" y="2628802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 l="-3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E5DA66B-2D03-4A96-9B6B-549AB08455E4}"/>
              </a:ext>
            </a:extLst>
          </p:cNvPr>
          <p:cNvSpPr/>
          <p:nvPr/>
        </p:nvSpPr>
        <p:spPr>
          <a:xfrm>
            <a:off x="9616833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4801DB4-C55F-4579-AA6D-C744DE110C42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7796371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4ACC952-5A40-4B7B-B7C5-488BC785819F}"/>
              </a:ext>
            </a:extLst>
          </p:cNvPr>
          <p:cNvCxnSpPr>
            <a:cxnSpLocks/>
            <a:stCxn id="41" idx="0"/>
            <a:endCxn id="43" idx="2"/>
          </p:cNvCxnSpPr>
          <p:nvPr/>
        </p:nvCxnSpPr>
        <p:spPr>
          <a:xfrm rot="5400000" flipH="1" flipV="1">
            <a:off x="8733257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9351C7-8A62-4C10-ADD1-4D98045CEB0E}"/>
              </a:ext>
            </a:extLst>
          </p:cNvPr>
          <p:cNvCxnSpPr>
            <a:cxnSpLocks/>
            <a:stCxn id="43" idx="0"/>
          </p:cNvCxnSpPr>
          <p:nvPr/>
        </p:nvCxnSpPr>
        <p:spPr>
          <a:xfrm rot="5400000" flipH="1" flipV="1">
            <a:off x="10921727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418EB6DC-EE29-48A6-8534-91DE6E40DFDC}"/>
              </a:ext>
            </a:extLst>
          </p:cNvPr>
          <p:cNvCxnSpPr>
            <a:cxnSpLocks/>
            <a:stCxn id="43" idx="0"/>
            <a:endCxn id="42" idx="4"/>
          </p:cNvCxnSpPr>
          <p:nvPr/>
        </p:nvCxnSpPr>
        <p:spPr>
          <a:xfrm rot="5400000" flipH="1" flipV="1">
            <a:off x="9964251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92654A-B5D3-4B41-8166-2D51E226A1FB}"/>
                  </a:ext>
                </a:extLst>
              </p:cNvPr>
              <p:cNvSpPr/>
              <p:nvPr/>
            </p:nvSpPr>
            <p:spPr>
              <a:xfrm>
                <a:off x="3884661" y="3667408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92654A-B5D3-4B41-8166-2D51E226A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61" y="3667408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8B7B0D-D48E-4AE8-A04D-D53B34CF7271}"/>
                  </a:ext>
                </a:extLst>
              </p:cNvPr>
              <p:cNvSpPr/>
              <p:nvPr/>
            </p:nvSpPr>
            <p:spPr>
              <a:xfrm>
                <a:off x="30850" y="3664625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8B7B0D-D48E-4AE8-A04D-D53B34CF7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" y="3664625"/>
                <a:ext cx="625236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43176" y="3661842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3661842"/>
                <a:ext cx="429669" cy="332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0A8DC5-C67C-4C42-BD70-34E2D077B9BA}"/>
                  </a:ext>
                </a:extLst>
              </p:cNvPr>
              <p:cNvSpPr/>
              <p:nvPr/>
            </p:nvSpPr>
            <p:spPr>
              <a:xfrm>
                <a:off x="11671039" y="365611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0A8DC5-C67C-4C42-BD70-34E2D077B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039" y="3656112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28355C82-143E-4C1A-800F-98590797E782}"/>
              </a:ext>
            </a:extLst>
          </p:cNvPr>
          <p:cNvSpPr/>
          <p:nvPr/>
        </p:nvSpPr>
        <p:spPr>
          <a:xfrm>
            <a:off x="-1" y="2480554"/>
            <a:ext cx="396852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07F556-9DEF-485B-A5F5-E512544FDA4F}"/>
              </a:ext>
            </a:extLst>
          </p:cNvPr>
          <p:cNvSpPr/>
          <p:nvPr/>
        </p:nvSpPr>
        <p:spPr>
          <a:xfrm>
            <a:off x="8232775" y="2480554"/>
            <a:ext cx="396163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5931BF-99C9-4421-A7B1-21FCDCABA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C97E6A-24D9-4B23-8E49-22ACA96F9099}"/>
                  </a:ext>
                </a:extLst>
              </p:cNvPr>
              <p:cNvSpPr/>
              <p:nvPr/>
            </p:nvSpPr>
            <p:spPr>
              <a:xfrm>
                <a:off x="8748706" y="0"/>
                <a:ext cx="3510624" cy="668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0800" indent="0" algn="r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50800" indent="0" algn="r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C97E6A-24D9-4B23-8E49-22ACA96F9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706" y="0"/>
                <a:ext cx="3510624" cy="668260"/>
              </a:xfrm>
              <a:prstGeom prst="rect">
                <a:avLst/>
              </a:prstGeom>
              <a:blipFill>
                <a:blip r:embed="rId1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387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F9B1-63A5-4024-89D0-E56ABCC7E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LSTM modules (</a:t>
            </a:r>
            <a:r>
              <a:rPr lang="en-US" sz="2400" dirty="0" err="1"/>
              <a:t>Hochreiter</a:t>
            </a:r>
            <a:r>
              <a:rPr lang="en-US" sz="2400" dirty="0"/>
              <a:t> et.al., 1997) contain computational blocks that control information flow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37086748-177C-479F-9913-5B288DD27A8A}"/>
              </a:ext>
            </a:extLst>
          </p:cNvPr>
          <p:cNvSpPr/>
          <p:nvPr/>
        </p:nvSpPr>
        <p:spPr>
          <a:xfrm>
            <a:off x="8266773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64A236AC-5C72-489B-AFBD-9EB0A42CAC4F}"/>
                  </a:ext>
                </a:extLst>
              </p:cNvPr>
              <p:cNvSpPr/>
              <p:nvPr/>
            </p:nvSpPr>
            <p:spPr>
              <a:xfrm>
                <a:off x="8498582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64A236AC-5C72-489B-AFBD-9EB0A42CA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582" y="5822103"/>
                <a:ext cx="444695" cy="44469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9AC3AC3-3345-4B39-9C54-67D26AEA1F0D}"/>
                  </a:ext>
                </a:extLst>
              </p:cNvPr>
              <p:cNvSpPr/>
              <p:nvPr/>
            </p:nvSpPr>
            <p:spPr>
              <a:xfrm>
                <a:off x="11203881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9AC3AC3-3345-4B39-9C54-67D26AEA1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881" y="2628459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F8181125-BF83-4740-AD63-32142891A03C}"/>
              </a:ext>
            </a:extLst>
          </p:cNvPr>
          <p:cNvSpPr/>
          <p:nvPr/>
        </p:nvSpPr>
        <p:spPr>
          <a:xfrm>
            <a:off x="9628646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5E3C131-B5DA-4B3B-B5DA-9BE9D413E023}"/>
                  </a:ext>
                </a:extLst>
              </p:cNvPr>
              <p:cNvSpPr/>
              <p:nvPr/>
            </p:nvSpPr>
            <p:spPr>
              <a:xfrm>
                <a:off x="11628088" y="3385574"/>
                <a:ext cx="599587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5E3C131-B5DA-4B3B-B5DA-9BE9D413E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8088" y="3385574"/>
                <a:ext cx="599587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E8D0C76-D3A5-41D6-AAF7-6BA4D7A9E281}"/>
                  </a:ext>
                </a:extLst>
              </p:cNvPr>
              <p:cNvSpPr/>
              <p:nvPr/>
            </p:nvSpPr>
            <p:spPr>
              <a:xfrm>
                <a:off x="9138789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E8D0C76-D3A5-41D6-AAF7-6BA4D7A9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789" y="4867748"/>
                <a:ext cx="377988" cy="352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54A82D9-94C8-4E42-8DA8-7B3A0D54392B}"/>
                  </a:ext>
                </a:extLst>
              </p:cNvPr>
              <p:cNvSpPr/>
              <p:nvPr/>
            </p:nvSpPr>
            <p:spPr>
              <a:xfrm>
                <a:off x="8646601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54A82D9-94C8-4E42-8DA8-7B3A0D54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601" y="4867745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4F267C8-DC20-4249-AA83-31BCF67EE360}"/>
                  </a:ext>
                </a:extLst>
              </p:cNvPr>
              <p:cNvSpPr/>
              <p:nvPr/>
            </p:nvSpPr>
            <p:spPr>
              <a:xfrm>
                <a:off x="10410566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4F267C8-DC20-4249-AA83-31BCF67EE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566" y="4867745"/>
                <a:ext cx="377988" cy="3529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>
            <a:extLst>
              <a:ext uri="{FF2B5EF4-FFF2-40B4-BE49-F238E27FC236}">
                <a16:creationId xmlns:a16="http://schemas.microsoft.com/office/drawing/2014/main" id="{9450CABC-E541-416F-96B7-48B0AEB48A06}"/>
              </a:ext>
            </a:extLst>
          </p:cNvPr>
          <p:cNvSpPr/>
          <p:nvPr/>
        </p:nvSpPr>
        <p:spPr>
          <a:xfrm>
            <a:off x="10644005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3CBB7D6-5F94-4987-BE7C-B9209DD4C6CE}"/>
              </a:ext>
            </a:extLst>
          </p:cNvPr>
          <p:cNvGrpSpPr/>
          <p:nvPr/>
        </p:nvGrpSpPr>
        <p:grpSpPr>
          <a:xfrm rot="18900000">
            <a:off x="9860278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5B75FA9-0BD0-4C2D-9B9C-8722B4621754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FF3375D-D006-46E5-8F76-620DC9B2763A}"/>
                </a:ext>
              </a:extLst>
            </p:cNvPr>
            <p:cNvCxnSpPr>
              <a:stCxn id="171" idx="0"/>
              <a:endCxn id="17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0042F84-4DDC-44E2-A1E1-CC2301C32961}"/>
                </a:ext>
              </a:extLst>
            </p:cNvPr>
            <p:cNvCxnSpPr>
              <a:cxnSpLocks/>
              <a:stCxn id="171" idx="2"/>
              <a:endCxn id="17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327A37C-F447-4FEB-BAE3-BA9A7F97A211}"/>
              </a:ext>
            </a:extLst>
          </p:cNvPr>
          <p:cNvGrpSpPr/>
          <p:nvPr/>
        </p:nvGrpSpPr>
        <p:grpSpPr>
          <a:xfrm rot="18900000">
            <a:off x="10875636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5C2F60C-4CA8-4D84-BF5E-501942C1A9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9799BC4-AE28-4F1E-BF0B-8A78A17A087A}"/>
                </a:ext>
              </a:extLst>
            </p:cNvPr>
            <p:cNvCxnSpPr>
              <a:stCxn id="168" idx="0"/>
              <a:endCxn id="16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9800052-E31F-4049-84EC-A94136161B0E}"/>
                </a:ext>
              </a:extLst>
            </p:cNvPr>
            <p:cNvCxnSpPr>
              <a:cxnSpLocks/>
              <a:stCxn id="168" idx="2"/>
              <a:endCxn id="16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FB0AF7CB-904C-446F-B62D-8DA786FA16DD}"/>
              </a:ext>
            </a:extLst>
          </p:cNvPr>
          <p:cNvCxnSpPr>
            <a:cxnSpLocks/>
            <a:stCxn id="146" idx="0"/>
            <a:endCxn id="174" idx="3"/>
          </p:cNvCxnSpPr>
          <p:nvPr/>
        </p:nvCxnSpPr>
        <p:spPr>
          <a:xfrm rot="5400000" flipH="1" flipV="1">
            <a:off x="8314788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35A9BF1A-BD3C-4D6A-A239-45CD14C5149D}"/>
              </a:ext>
            </a:extLst>
          </p:cNvPr>
          <p:cNvCxnSpPr>
            <a:cxnSpLocks/>
            <a:stCxn id="145" idx="0"/>
            <a:endCxn id="171" idx="1"/>
          </p:cNvCxnSpPr>
          <p:nvPr/>
        </p:nvCxnSpPr>
        <p:spPr>
          <a:xfrm rot="5400000" flipH="1" flipV="1">
            <a:off x="9259495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60D56BC-B33C-46BB-9A42-4A3984B334B9}"/>
              </a:ext>
            </a:extLst>
          </p:cNvPr>
          <p:cNvCxnSpPr>
            <a:cxnSpLocks/>
            <a:stCxn id="147" idx="0"/>
            <a:endCxn id="168" idx="1"/>
          </p:cNvCxnSpPr>
          <p:nvPr/>
        </p:nvCxnSpPr>
        <p:spPr>
          <a:xfrm rot="5400000" flipH="1" flipV="1">
            <a:off x="10580165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B4C8B445-6357-4E98-856B-47C6B8277EE8}"/>
              </a:ext>
            </a:extLst>
          </p:cNvPr>
          <p:cNvCxnSpPr>
            <a:cxnSpLocks/>
            <a:stCxn id="171" idx="7"/>
            <a:endCxn id="177" idx="4"/>
          </p:cNvCxnSpPr>
          <p:nvPr/>
        </p:nvCxnSpPr>
        <p:spPr>
          <a:xfrm rot="16200000" flipV="1">
            <a:off x="9832829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EFA368F7-847D-4F4F-85E6-24CC62539437}"/>
              </a:ext>
            </a:extLst>
          </p:cNvPr>
          <p:cNvCxnSpPr>
            <a:cxnSpLocks/>
            <a:stCxn id="168" idx="3"/>
          </p:cNvCxnSpPr>
          <p:nvPr/>
        </p:nvCxnSpPr>
        <p:spPr>
          <a:xfrm rot="16200000" flipH="1">
            <a:off x="11207975" y="4431728"/>
            <a:ext cx="679340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EF9813E4-E07A-4AD8-BB2B-216C499FDA81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11448957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05EEFAB6-A8FE-4C49-ACAC-EE30A4D158C0}"/>
              </a:ext>
            </a:extLst>
          </p:cNvPr>
          <p:cNvCxnSpPr>
            <a:stCxn id="141" idx="0"/>
            <a:endCxn id="146" idx="2"/>
          </p:cNvCxnSpPr>
          <p:nvPr/>
        </p:nvCxnSpPr>
        <p:spPr>
          <a:xfrm rot="5400000" flipH="1" flipV="1">
            <a:off x="8477538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CBC7B680-E4CF-4A29-BB2E-4D8EB4EB7530}"/>
              </a:ext>
            </a:extLst>
          </p:cNvPr>
          <p:cNvCxnSpPr>
            <a:cxnSpLocks/>
            <a:stCxn id="141" idx="0"/>
            <a:endCxn id="145" idx="2"/>
          </p:cNvCxnSpPr>
          <p:nvPr/>
        </p:nvCxnSpPr>
        <p:spPr>
          <a:xfrm rot="5400000" flipH="1" flipV="1">
            <a:off x="8723634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E7B2F63D-D704-4876-B4FA-F20C8180B3D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rot="5400000" flipH="1" flipV="1">
            <a:off x="9042676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CA9BDDAF-30FB-4E61-807C-A42EFD8ADE97}"/>
              </a:ext>
            </a:extLst>
          </p:cNvPr>
          <p:cNvCxnSpPr>
            <a:cxnSpLocks/>
            <a:stCxn id="141" idx="0"/>
            <a:endCxn id="147" idx="2"/>
          </p:cNvCxnSpPr>
          <p:nvPr/>
        </p:nvCxnSpPr>
        <p:spPr>
          <a:xfrm rot="5400000" flipH="1" flipV="1">
            <a:off x="9359521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2B1B3650-FD37-4877-845A-C948FB52F10E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7794290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0E0CF20-939E-4D4B-95F0-AA557B3B1AD2}"/>
              </a:ext>
            </a:extLst>
          </p:cNvPr>
          <p:cNvCxnSpPr>
            <a:cxnSpLocks/>
          </p:cNvCxnSpPr>
          <p:nvPr/>
        </p:nvCxnSpPr>
        <p:spPr>
          <a:xfrm>
            <a:off x="7796489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3012E6E-2605-4EF7-872A-66AA7DE63279}"/>
              </a:ext>
            </a:extLst>
          </p:cNvPr>
          <p:cNvCxnSpPr>
            <a:cxnSpLocks/>
            <a:stCxn id="168" idx="7"/>
            <a:endCxn id="148" idx="2"/>
          </p:cNvCxnSpPr>
          <p:nvPr/>
        </p:nvCxnSpPr>
        <p:spPr>
          <a:xfrm flipV="1">
            <a:off x="10981229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B3AF887-706C-4684-9C9F-29CBC63B3C81}"/>
              </a:ext>
            </a:extLst>
          </p:cNvPr>
          <p:cNvCxnSpPr>
            <a:cxnSpLocks/>
            <a:stCxn id="142" idx="4"/>
          </p:cNvCxnSpPr>
          <p:nvPr/>
        </p:nvCxnSpPr>
        <p:spPr>
          <a:xfrm>
            <a:off x="11426229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D10B019-6D6D-43A1-8C90-16C1D3F08BD3}"/>
              </a:ext>
            </a:extLst>
          </p:cNvPr>
          <p:cNvCxnSpPr>
            <a:cxnSpLocks/>
          </p:cNvCxnSpPr>
          <p:nvPr/>
        </p:nvCxnSpPr>
        <p:spPr>
          <a:xfrm>
            <a:off x="11426229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8BBB0466-303E-46D1-9D82-DD141AF17CC4}"/>
              </a:ext>
            </a:extLst>
          </p:cNvPr>
          <p:cNvSpPr/>
          <p:nvPr/>
        </p:nvSpPr>
        <p:spPr>
          <a:xfrm>
            <a:off x="508277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9E4A56D4-75DF-4082-8393-D6F85C3D6D7B}"/>
                  </a:ext>
                </a:extLst>
              </p:cNvPr>
              <p:cNvSpPr/>
              <p:nvPr/>
            </p:nvSpPr>
            <p:spPr>
              <a:xfrm>
                <a:off x="740086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9E4A56D4-75DF-4082-8393-D6F85C3D6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86" y="5822103"/>
                <a:ext cx="444695" cy="444696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C882F5B-28D7-4DD6-A3CD-0F9EC55268F2}"/>
                  </a:ext>
                </a:extLst>
              </p:cNvPr>
              <p:cNvSpPr/>
              <p:nvPr/>
            </p:nvSpPr>
            <p:spPr>
              <a:xfrm>
                <a:off x="3445385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C882F5B-28D7-4DD6-A3CD-0F9EC5526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85" y="2628459"/>
                <a:ext cx="444695" cy="444696"/>
              </a:xfrm>
              <a:prstGeom prst="ellipse">
                <a:avLst/>
              </a:prstGeom>
              <a:blipFill>
                <a:blip r:embed="rId15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ectangle 183">
            <a:extLst>
              <a:ext uri="{FF2B5EF4-FFF2-40B4-BE49-F238E27FC236}">
                <a16:creationId xmlns:a16="http://schemas.microsoft.com/office/drawing/2014/main" id="{560E577F-B1B7-4961-87A3-EF91E5875DAF}"/>
              </a:ext>
            </a:extLst>
          </p:cNvPr>
          <p:cNvSpPr/>
          <p:nvPr/>
        </p:nvSpPr>
        <p:spPr>
          <a:xfrm>
            <a:off x="1870150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A1353C-A351-41E8-BA88-D93C654014A0}"/>
                  </a:ext>
                </a:extLst>
              </p:cNvPr>
              <p:cNvSpPr/>
              <p:nvPr/>
            </p:nvSpPr>
            <p:spPr>
              <a:xfrm>
                <a:off x="1380293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A1353C-A351-41E8-BA88-D93C65401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93" y="4867748"/>
                <a:ext cx="377988" cy="3529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2CE627-3DC8-44FD-AE6B-54E9C4365180}"/>
                  </a:ext>
                </a:extLst>
              </p:cNvPr>
              <p:cNvSpPr/>
              <p:nvPr/>
            </p:nvSpPr>
            <p:spPr>
              <a:xfrm>
                <a:off x="888105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2CE627-3DC8-44FD-AE6B-54E9C4365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05" y="4867745"/>
                <a:ext cx="377988" cy="3529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4DF7FA9-3B20-469F-ACA7-F50B088A4F03}"/>
                  </a:ext>
                </a:extLst>
              </p:cNvPr>
              <p:cNvSpPr/>
              <p:nvPr/>
            </p:nvSpPr>
            <p:spPr>
              <a:xfrm>
                <a:off x="2652070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4DF7FA9-3B20-469F-ACA7-F50B088A4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0" y="4867745"/>
                <a:ext cx="377988" cy="3529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66E9BA06-77C5-4C84-B281-E43D11A306E7}"/>
              </a:ext>
            </a:extLst>
          </p:cNvPr>
          <p:cNvSpPr/>
          <p:nvPr/>
        </p:nvSpPr>
        <p:spPr>
          <a:xfrm>
            <a:off x="2885509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3D60113-C578-4D52-ABD0-1171C7C9E665}"/>
              </a:ext>
            </a:extLst>
          </p:cNvPr>
          <p:cNvGrpSpPr/>
          <p:nvPr/>
        </p:nvGrpSpPr>
        <p:grpSpPr>
          <a:xfrm rot="18900000">
            <a:off x="2101782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AFB8946-8E06-448A-AB48-74C43DF137C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F3C6876-BFC1-4DDB-B433-F7502434F211}"/>
                </a:ext>
              </a:extLst>
            </p:cNvPr>
            <p:cNvCxnSpPr>
              <a:stCxn id="212" idx="0"/>
              <a:endCxn id="212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1864991-3759-4321-8FF5-E02D6449C5A3}"/>
                </a:ext>
              </a:extLst>
            </p:cNvPr>
            <p:cNvCxnSpPr>
              <a:cxnSpLocks/>
              <a:stCxn id="212" idx="2"/>
              <a:endCxn id="212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93970FB-DB56-459B-8F79-5F13D610EB47}"/>
              </a:ext>
            </a:extLst>
          </p:cNvPr>
          <p:cNvGrpSpPr/>
          <p:nvPr/>
        </p:nvGrpSpPr>
        <p:grpSpPr>
          <a:xfrm rot="18900000">
            <a:off x="3117140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38E8472F-30D2-405C-9B95-63F2F7DB8E00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90B92B7-5597-409C-90B9-5A90201E2437}"/>
                </a:ext>
              </a:extLst>
            </p:cNvPr>
            <p:cNvCxnSpPr>
              <a:stCxn id="209" idx="0"/>
              <a:endCxn id="20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5BF444-966A-4A03-A203-7F7ACE0D4141}"/>
                </a:ext>
              </a:extLst>
            </p:cNvPr>
            <p:cNvCxnSpPr>
              <a:cxnSpLocks/>
              <a:stCxn id="209" idx="2"/>
              <a:endCxn id="20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389C8AD7-9DF0-44E8-8DC9-4A1628C26CEC}"/>
              </a:ext>
            </a:extLst>
          </p:cNvPr>
          <p:cNvCxnSpPr>
            <a:cxnSpLocks/>
            <a:stCxn id="187" idx="0"/>
            <a:endCxn id="215" idx="3"/>
          </p:cNvCxnSpPr>
          <p:nvPr/>
        </p:nvCxnSpPr>
        <p:spPr>
          <a:xfrm rot="5400000" flipH="1" flipV="1">
            <a:off x="556292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975D2395-F3D7-4834-8C34-2C697CA225D6}"/>
              </a:ext>
            </a:extLst>
          </p:cNvPr>
          <p:cNvCxnSpPr>
            <a:cxnSpLocks/>
            <a:stCxn id="186" idx="0"/>
            <a:endCxn id="212" idx="1"/>
          </p:cNvCxnSpPr>
          <p:nvPr/>
        </p:nvCxnSpPr>
        <p:spPr>
          <a:xfrm rot="5400000" flipH="1" flipV="1">
            <a:off x="1500999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1FDA2071-43B8-4AD0-9A8C-88AE936A3D45}"/>
              </a:ext>
            </a:extLst>
          </p:cNvPr>
          <p:cNvCxnSpPr>
            <a:cxnSpLocks/>
            <a:stCxn id="188" idx="0"/>
            <a:endCxn id="209" idx="1"/>
          </p:cNvCxnSpPr>
          <p:nvPr/>
        </p:nvCxnSpPr>
        <p:spPr>
          <a:xfrm rot="5400000" flipH="1" flipV="1">
            <a:off x="2821669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D410C48E-DE8E-4A90-8B65-48EAD9E1A2A0}"/>
              </a:ext>
            </a:extLst>
          </p:cNvPr>
          <p:cNvCxnSpPr>
            <a:cxnSpLocks/>
            <a:stCxn id="212" idx="7"/>
            <a:endCxn id="218" idx="4"/>
          </p:cNvCxnSpPr>
          <p:nvPr/>
        </p:nvCxnSpPr>
        <p:spPr>
          <a:xfrm rot="16200000" flipV="1">
            <a:off x="2074333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CAD930DD-14EB-4F10-AE9E-19CE8B697058}"/>
              </a:ext>
            </a:extLst>
          </p:cNvPr>
          <p:cNvCxnSpPr>
            <a:cxnSpLocks/>
            <a:stCxn id="209" idx="3"/>
          </p:cNvCxnSpPr>
          <p:nvPr/>
        </p:nvCxnSpPr>
        <p:spPr>
          <a:xfrm rot="16200000" flipH="1">
            <a:off x="3442922" y="4438284"/>
            <a:ext cx="687432" cy="112781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0F606950-6B35-4095-85B8-256F727FA027}"/>
              </a:ext>
            </a:extLst>
          </p:cNvPr>
          <p:cNvCxnSpPr>
            <a:cxnSpLocks/>
            <a:stCxn id="189" idx="0"/>
          </p:cNvCxnSpPr>
          <p:nvPr/>
        </p:nvCxnSpPr>
        <p:spPr>
          <a:xfrm rot="5400000" flipH="1" flipV="1">
            <a:off x="3690461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22CC6E7D-EB26-4B0E-9681-64DE7FAA6861}"/>
              </a:ext>
            </a:extLst>
          </p:cNvPr>
          <p:cNvCxnSpPr>
            <a:stCxn id="182" idx="0"/>
            <a:endCxn id="187" idx="2"/>
          </p:cNvCxnSpPr>
          <p:nvPr/>
        </p:nvCxnSpPr>
        <p:spPr>
          <a:xfrm rot="5400000" flipH="1" flipV="1">
            <a:off x="719042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DE4F86CA-F31F-435D-AE6F-686D05070D2E}"/>
              </a:ext>
            </a:extLst>
          </p:cNvPr>
          <p:cNvCxnSpPr>
            <a:cxnSpLocks/>
            <a:stCxn id="182" idx="0"/>
            <a:endCxn id="186" idx="2"/>
          </p:cNvCxnSpPr>
          <p:nvPr/>
        </p:nvCxnSpPr>
        <p:spPr>
          <a:xfrm rot="5400000" flipH="1" flipV="1">
            <a:off x="965138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D123FA8C-C938-4B5E-94C9-69B902A4A737}"/>
              </a:ext>
            </a:extLst>
          </p:cNvPr>
          <p:cNvCxnSpPr>
            <a:cxnSpLocks/>
            <a:stCxn id="182" idx="0"/>
            <a:endCxn id="184" idx="2"/>
          </p:cNvCxnSpPr>
          <p:nvPr/>
        </p:nvCxnSpPr>
        <p:spPr>
          <a:xfrm rot="5400000" flipH="1" flipV="1">
            <a:off x="1284180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5B5DAD27-7CBD-4DD9-92EC-7F7F85834FE0}"/>
              </a:ext>
            </a:extLst>
          </p:cNvPr>
          <p:cNvCxnSpPr>
            <a:cxnSpLocks/>
            <a:stCxn id="182" idx="0"/>
            <a:endCxn id="188" idx="2"/>
          </p:cNvCxnSpPr>
          <p:nvPr/>
        </p:nvCxnSpPr>
        <p:spPr>
          <a:xfrm rot="5400000" flipH="1" flipV="1">
            <a:off x="1601025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035159E8-73F0-453E-B670-6C1DD9597717}"/>
              </a:ext>
            </a:extLst>
          </p:cNvPr>
          <p:cNvCxnSpPr>
            <a:cxnSpLocks/>
            <a:endCxn id="187" idx="2"/>
          </p:cNvCxnSpPr>
          <p:nvPr/>
        </p:nvCxnSpPr>
        <p:spPr>
          <a:xfrm flipV="1">
            <a:off x="35794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7C05074-B310-4E7C-B477-E477E00703B0}"/>
              </a:ext>
            </a:extLst>
          </p:cNvPr>
          <p:cNvCxnSpPr>
            <a:cxnSpLocks/>
          </p:cNvCxnSpPr>
          <p:nvPr/>
        </p:nvCxnSpPr>
        <p:spPr>
          <a:xfrm>
            <a:off x="37993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38D36ED-C142-4A7E-BD65-EE3BC65C1675}"/>
              </a:ext>
            </a:extLst>
          </p:cNvPr>
          <p:cNvCxnSpPr>
            <a:cxnSpLocks/>
            <a:stCxn id="209" idx="7"/>
            <a:endCxn id="189" idx="2"/>
          </p:cNvCxnSpPr>
          <p:nvPr/>
        </p:nvCxnSpPr>
        <p:spPr>
          <a:xfrm flipV="1">
            <a:off x="3222733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C5BF178-8F6E-4846-A9D3-52A1A029EADC}"/>
              </a:ext>
            </a:extLst>
          </p:cNvPr>
          <p:cNvCxnSpPr>
            <a:cxnSpLocks/>
            <a:stCxn id="183" idx="4"/>
          </p:cNvCxnSpPr>
          <p:nvPr/>
        </p:nvCxnSpPr>
        <p:spPr>
          <a:xfrm>
            <a:off x="3667733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D9A4F2D-0776-4C61-8534-621B798B5CE0}"/>
              </a:ext>
            </a:extLst>
          </p:cNvPr>
          <p:cNvCxnSpPr>
            <a:cxnSpLocks/>
          </p:cNvCxnSpPr>
          <p:nvPr/>
        </p:nvCxnSpPr>
        <p:spPr>
          <a:xfrm>
            <a:off x="3667733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E08CA79-6791-41B0-9BB1-7607529608AF}"/>
                  </a:ext>
                </a:extLst>
              </p:cNvPr>
              <p:cNvSpPr/>
              <p:nvPr/>
            </p:nvSpPr>
            <p:spPr>
              <a:xfrm>
                <a:off x="23654" y="3385574"/>
                <a:ext cx="602794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E08CA79-6791-41B0-9BB1-760752960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4" y="3385574"/>
                <a:ext cx="602794" cy="3329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B1E5774-8E31-43C4-928F-EC5476F9ED03}"/>
                  </a:ext>
                </a:extLst>
              </p:cNvPr>
              <p:cNvSpPr/>
              <p:nvPr/>
            </p:nvSpPr>
            <p:spPr>
              <a:xfrm>
                <a:off x="11615264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B1E5774-8E31-43C4-928F-EC5476F9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5264" y="4987302"/>
                <a:ext cx="625236" cy="33291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B04001B-7AF5-42D5-90EB-C2D67EDA7C51}"/>
                  </a:ext>
                </a:extLst>
              </p:cNvPr>
              <p:cNvSpPr/>
              <p:nvPr/>
            </p:nvSpPr>
            <p:spPr>
              <a:xfrm>
                <a:off x="10831" y="4987302"/>
                <a:ext cx="628442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B04001B-7AF5-42D5-90EB-C2D67EDA7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" y="4987302"/>
                <a:ext cx="628442" cy="33291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E41D87E-BBB1-404A-806D-94EC073D6E48}"/>
              </a:ext>
            </a:extLst>
          </p:cNvPr>
          <p:cNvGrpSpPr/>
          <p:nvPr/>
        </p:nvGrpSpPr>
        <p:grpSpPr>
          <a:xfrm rot="18900000">
            <a:off x="971507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B91C65A-3E3B-49CB-8A71-DA5DB9D453B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E3512FD-39D8-4993-9494-9200D63E729B}"/>
                </a:ext>
              </a:extLst>
            </p:cNvPr>
            <p:cNvCxnSpPr>
              <a:stCxn id="215" idx="0"/>
              <a:endCxn id="21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CE55B45-18F7-4F3C-A89F-4FCFC8A5DFAD}"/>
                </a:ext>
              </a:extLst>
            </p:cNvPr>
            <p:cNvCxnSpPr>
              <a:cxnSpLocks/>
              <a:stCxn id="215" idx="2"/>
              <a:endCxn id="21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DBCC190-1B82-4486-AE05-1F633245952C}"/>
              </a:ext>
            </a:extLst>
          </p:cNvPr>
          <p:cNvGrpSpPr/>
          <p:nvPr/>
        </p:nvGrpSpPr>
        <p:grpSpPr>
          <a:xfrm>
            <a:off x="2101781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0693A11-EF64-4CEC-A159-A08E063A1FCC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34BCE09-FCDF-4024-A440-394743909570}"/>
                </a:ext>
              </a:extLst>
            </p:cNvPr>
            <p:cNvCxnSpPr>
              <a:stCxn id="218" idx="0"/>
              <a:endCxn id="21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B410FE0-A8A0-4B20-AADD-40D4583874E6}"/>
                </a:ext>
              </a:extLst>
            </p:cNvPr>
            <p:cNvCxnSpPr>
              <a:cxnSpLocks/>
              <a:stCxn id="218" idx="2"/>
              <a:endCxn id="21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0A95701-7741-4AAD-A655-1E9BD857CF9A}"/>
              </a:ext>
            </a:extLst>
          </p:cNvPr>
          <p:cNvGrpSpPr/>
          <p:nvPr/>
        </p:nvGrpSpPr>
        <p:grpSpPr>
          <a:xfrm>
            <a:off x="9860277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26687338-8598-4983-BCB0-1BBD3FEE9AA5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99083C8-B37D-4827-B6CE-D20C9CF107F9}"/>
                </a:ext>
              </a:extLst>
            </p:cNvPr>
            <p:cNvCxnSpPr>
              <a:stCxn id="177" idx="0"/>
              <a:endCxn id="177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2C5CB89-660B-48E6-BF93-B06D69BB9D69}"/>
                </a:ext>
              </a:extLst>
            </p:cNvPr>
            <p:cNvCxnSpPr>
              <a:cxnSpLocks/>
              <a:stCxn id="177" idx="2"/>
              <a:endCxn id="177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130CC91-93EE-4D9D-BFAB-D866CB958C4F}"/>
              </a:ext>
            </a:extLst>
          </p:cNvPr>
          <p:cNvGrpSpPr/>
          <p:nvPr/>
        </p:nvGrpSpPr>
        <p:grpSpPr>
          <a:xfrm rot="18900000">
            <a:off x="8730003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30FBA8FA-FBE5-4759-A2AF-1D4289A5DBEB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918160A-9B0C-4D0E-B059-D0A78F568BDC}"/>
                </a:ext>
              </a:extLst>
            </p:cNvPr>
            <p:cNvCxnSpPr>
              <a:stCxn id="174" idx="0"/>
              <a:endCxn id="174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A49BF8D-AF95-4642-A1A6-8C3F1CD3C387}"/>
                </a:ext>
              </a:extLst>
            </p:cNvPr>
            <p:cNvCxnSpPr>
              <a:cxnSpLocks/>
              <a:stCxn id="174" idx="2"/>
              <a:endCxn id="174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E0C0654-53DE-458C-AF1A-AC32756292F8}"/>
              </a:ext>
            </a:extLst>
          </p:cNvPr>
          <p:cNvSpPr/>
          <p:nvPr/>
        </p:nvSpPr>
        <p:spPr>
          <a:xfrm>
            <a:off x="-1" y="2613891"/>
            <a:ext cx="3968521" cy="38789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E07CBDA-33B8-4132-988F-0145597FF195}"/>
              </a:ext>
            </a:extLst>
          </p:cNvPr>
          <p:cNvSpPr/>
          <p:nvPr/>
        </p:nvSpPr>
        <p:spPr>
          <a:xfrm>
            <a:off x="8232775" y="2480554"/>
            <a:ext cx="396163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3E04B783-53AC-4295-9B3F-80FD0E9C649A}"/>
              </a:ext>
            </a:extLst>
          </p:cNvPr>
          <p:cNvCxnSpPr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A4A41-91BD-4EBE-BBB5-031A1984F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976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489C-4D53-4D7D-AFD9-D0C1EB7C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4CF8-ADF3-40AC-952F-0919DA333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Information is added or removed through structures called gates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Gates allow information to pass, for example, via a sigmoid layer and point-wise multiplication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FCC0A-0243-4DAD-A98A-688E1241FC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E9CAB9-1083-4A21-A2C4-64434C422F94}"/>
              </a:ext>
            </a:extLst>
          </p:cNvPr>
          <p:cNvGrpSpPr/>
          <p:nvPr/>
        </p:nvGrpSpPr>
        <p:grpSpPr>
          <a:xfrm>
            <a:off x="4941115" y="2560825"/>
            <a:ext cx="1803634" cy="2366358"/>
            <a:chOff x="4798503" y="2452216"/>
            <a:chExt cx="2088858" cy="27405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597AE0-3DDE-44CD-81B5-C3E870748C8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503" y="2856814"/>
              <a:ext cx="2088858" cy="0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98E30C3-232A-4E18-A201-212EDAFE13CC}"/>
                </a:ext>
              </a:extLst>
            </p:cNvPr>
            <p:cNvGrpSpPr/>
            <p:nvPr/>
          </p:nvGrpSpPr>
          <p:grpSpPr>
            <a:xfrm rot="18900000">
              <a:off x="5408415" y="2452216"/>
              <a:ext cx="809196" cy="80919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F4B04A0-F9A5-494B-A4E5-1CE4509C33D0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1570FB6-0D67-4762-8E2B-38E8958F15FB}"/>
                  </a:ext>
                </a:extLst>
              </p:cNvPr>
              <p:cNvCxnSpPr>
                <a:stCxn id="9" idx="0"/>
                <a:endCxn id="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762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1922844-97D2-4BA1-BBA1-CBD3FD94CEBA}"/>
                  </a:ext>
                </a:extLst>
              </p:cNvPr>
              <p:cNvCxnSpPr>
                <a:cxnSpLocks/>
                <a:stCxn id="9" idx="2"/>
                <a:endCxn id="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762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057000-4ECA-4BAD-A9DA-24D4F42CC7EE}"/>
                </a:ext>
              </a:extLst>
            </p:cNvPr>
            <p:cNvCxnSpPr>
              <a:stCxn id="9" idx="3"/>
            </p:cNvCxnSpPr>
            <p:nvPr/>
          </p:nvCxnSpPr>
          <p:spPr>
            <a:xfrm flipH="1">
              <a:off x="5813012" y="3261412"/>
              <a:ext cx="1" cy="1931373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840D7E57-8328-4C92-A0D3-20D4E85039B7}"/>
                    </a:ext>
                  </a:extLst>
                </p:cNvPr>
                <p:cNvSpPr/>
                <p:nvPr/>
              </p:nvSpPr>
              <p:spPr>
                <a:xfrm>
                  <a:off x="5375697" y="3902592"/>
                  <a:ext cx="874630" cy="81660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4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840D7E57-8328-4C92-A0D3-20D4E85039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5697" y="3902592"/>
                  <a:ext cx="874630" cy="81660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7B6CA7D-BFB3-4489-921B-43B4BFE9B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9" t="5203" r="6089" b="5203"/>
          <a:stretch/>
        </p:blipFill>
        <p:spPr>
          <a:xfrm>
            <a:off x="8277047" y="2575040"/>
            <a:ext cx="2952541" cy="22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39399-34A8-47CF-8D8B-6FA985DA0F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928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55898" y="1690181"/>
            <a:ext cx="506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1) Forget      </a:t>
            </a:r>
            <a:r>
              <a:rPr lang="en-US" sz="2000" dirty="0">
                <a:latin typeface="Corbel" panose="020B0503020204020204" pitchFamily="34" charset="0"/>
              </a:rPr>
              <a:t>2) Store      3) Update      4) Output 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FA3ED9-B489-40E3-8BE1-659C1D702F0E}"/>
              </a:ext>
            </a:extLst>
          </p:cNvPr>
          <p:cNvSpPr/>
          <p:nvPr/>
        </p:nvSpPr>
        <p:spPr>
          <a:xfrm>
            <a:off x="4725269" y="1716165"/>
            <a:ext cx="3799645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597F637-4EA1-4CEA-956A-7CB495B0331C}"/>
              </a:ext>
            </a:extLst>
          </p:cNvPr>
          <p:cNvSpPr txBox="1"/>
          <p:nvPr/>
        </p:nvSpPr>
        <p:spPr>
          <a:xfrm>
            <a:off x="3230685" y="2059723"/>
            <a:ext cx="5519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forget irrelevant parts of the previous input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31E5875-F5BC-47B4-B1D3-3D5B917E2382}"/>
              </a:ext>
            </a:extLst>
          </p:cNvPr>
          <p:cNvCxnSpPr/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2A1D0F0-9A81-4737-9FB2-64BACF9DC805}"/>
              </a:ext>
            </a:extLst>
          </p:cNvPr>
          <p:cNvSpPr/>
          <p:nvPr/>
        </p:nvSpPr>
        <p:spPr>
          <a:xfrm>
            <a:off x="3865157" y="2441125"/>
            <a:ext cx="4407688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0D7C6A63-AB87-4591-911E-5D2767EF599E}"/>
                  </a:ext>
                </a:extLst>
              </p:cNvPr>
              <p:cNvSpPr/>
              <p:nvPr/>
            </p:nvSpPr>
            <p:spPr>
              <a:xfrm>
                <a:off x="4629428" y="5824697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0D7C6A63-AB87-4591-911E-5D2767EF5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428" y="5824697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1831C74-48F6-4EE7-B986-EAC662F24171}"/>
                  </a:ext>
                </a:extLst>
              </p:cNvPr>
              <p:cNvSpPr/>
              <p:nvPr/>
            </p:nvSpPr>
            <p:spPr>
              <a:xfrm>
                <a:off x="4777447" y="4870339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1831C74-48F6-4EE7-B986-EAC662F24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447" y="4870339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25108266-FC9D-421E-8C0D-2FBFEA37B8A3}"/>
              </a:ext>
            </a:extLst>
          </p:cNvPr>
          <p:cNvCxnSpPr>
            <a:cxnSpLocks/>
            <a:stCxn id="239" idx="0"/>
            <a:endCxn id="245" idx="3"/>
          </p:cNvCxnSpPr>
          <p:nvPr/>
        </p:nvCxnSpPr>
        <p:spPr>
          <a:xfrm rot="5400000" flipH="1" flipV="1">
            <a:off x="4445634" y="4349532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4DADCED5-8130-4442-B825-3FF25728D3BB}"/>
              </a:ext>
            </a:extLst>
          </p:cNvPr>
          <p:cNvCxnSpPr>
            <a:cxnSpLocks/>
            <a:stCxn id="238" idx="0"/>
            <a:endCxn id="239" idx="2"/>
          </p:cNvCxnSpPr>
          <p:nvPr/>
        </p:nvCxnSpPr>
        <p:spPr>
          <a:xfrm rot="5400000" flipH="1" flipV="1">
            <a:off x="4608384" y="5466641"/>
            <a:ext cx="601448" cy="114665"/>
          </a:xfrm>
          <a:prstGeom prst="bentConnector3">
            <a:avLst>
              <a:gd name="adj1" fmla="val 79694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2" name="Connector: Elbow 241">
            <a:extLst>
              <a:ext uri="{FF2B5EF4-FFF2-40B4-BE49-F238E27FC236}">
                <a16:creationId xmlns:a16="http://schemas.microsoft.com/office/drawing/2014/main" id="{5C56CE9B-A195-4EEB-8BAE-0FBEF605FD75}"/>
              </a:ext>
            </a:extLst>
          </p:cNvPr>
          <p:cNvCxnSpPr>
            <a:cxnSpLocks/>
            <a:endCxn id="239" idx="2"/>
          </p:cNvCxnSpPr>
          <p:nvPr/>
        </p:nvCxnSpPr>
        <p:spPr>
          <a:xfrm flipV="1">
            <a:off x="3925136" y="5223249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141B95F1-982E-4D25-99B0-F3E8A2840C24}"/>
                  </a:ext>
                </a:extLst>
              </p:cNvPr>
              <p:cNvSpPr/>
              <p:nvPr/>
            </p:nvSpPr>
            <p:spPr>
              <a:xfrm>
                <a:off x="3865874" y="4989553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141B95F1-982E-4D25-99B0-F3E8A2840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74" y="4989553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053E9DE-E8AE-48F8-AB26-8C6C74F46F45}"/>
              </a:ext>
            </a:extLst>
          </p:cNvPr>
          <p:cNvGrpSpPr/>
          <p:nvPr/>
        </p:nvGrpSpPr>
        <p:grpSpPr>
          <a:xfrm rot="18900000">
            <a:off x="4860849" y="361753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87CD1998-A504-4530-803F-685C04C386DF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C9945A4-A67D-4A29-8AD2-38241022533E}"/>
                </a:ext>
              </a:extLst>
            </p:cNvPr>
            <p:cNvCxnSpPr>
              <a:stCxn id="245" idx="0"/>
              <a:endCxn id="24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D343B01-7A7F-40C7-85F2-5B46A38DD839}"/>
                </a:ext>
              </a:extLst>
            </p:cNvPr>
            <p:cNvCxnSpPr>
              <a:cxnSpLocks/>
              <a:stCxn id="245" idx="2"/>
              <a:endCxn id="24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FB1CE5-7EF1-4D33-9735-7E6B552885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1089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</a:t>
            </a:r>
            <a:r>
              <a:rPr lang="en-US" sz="2000" b="1" dirty="0">
                <a:latin typeface="Corbel" panose="020B0503020204020204" pitchFamily="34" charset="0"/>
              </a:rPr>
              <a:t>2) Store      </a:t>
            </a:r>
            <a:r>
              <a:rPr lang="en-US" sz="2000" dirty="0">
                <a:latin typeface="Corbel" panose="020B0503020204020204" pitchFamily="34" charset="0"/>
              </a:rPr>
              <a:t>3) Update      4) Output 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2F066FB-604D-4596-9452-571678149B7C}"/>
              </a:ext>
            </a:extLst>
          </p:cNvPr>
          <p:cNvSpPr/>
          <p:nvPr/>
        </p:nvSpPr>
        <p:spPr>
          <a:xfrm>
            <a:off x="5830349" y="1716165"/>
            <a:ext cx="2694565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631499E-CB0F-4F3B-9225-4940C88BCBCF}"/>
              </a:ext>
            </a:extLst>
          </p:cNvPr>
          <p:cNvSpPr/>
          <p:nvPr/>
        </p:nvSpPr>
        <p:spPr>
          <a:xfrm>
            <a:off x="3445385" y="1716165"/>
            <a:ext cx="1249381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9F50DA-797F-4407-8AEF-4F7D61FD8DEE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56751D7-86F2-49A2-807A-2E4E68438A33}"/>
              </a:ext>
            </a:extLst>
          </p:cNvPr>
          <p:cNvSpPr/>
          <p:nvPr/>
        </p:nvSpPr>
        <p:spPr>
          <a:xfrm>
            <a:off x="3858405" y="2441125"/>
            <a:ext cx="4414440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E87C90C-B07D-49A1-A7ED-17FA7429F587}"/>
                  </a:ext>
                </a:extLst>
              </p:cNvPr>
              <p:cNvSpPr/>
              <p:nvPr/>
            </p:nvSpPr>
            <p:spPr>
              <a:xfrm>
                <a:off x="4631020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E87C90C-B07D-49A1-A7ED-17FA7429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020" y="5822103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ectangle 138">
            <a:extLst>
              <a:ext uri="{FF2B5EF4-FFF2-40B4-BE49-F238E27FC236}">
                <a16:creationId xmlns:a16="http://schemas.microsoft.com/office/drawing/2014/main" id="{148D7551-7257-444B-B192-DD8FDE58C2B7}"/>
              </a:ext>
            </a:extLst>
          </p:cNvPr>
          <p:cNvSpPr/>
          <p:nvPr/>
        </p:nvSpPr>
        <p:spPr>
          <a:xfrm>
            <a:off x="5761084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B8118CD-C960-4E7E-8B9C-08F487D7C5C5}"/>
                  </a:ext>
                </a:extLst>
              </p:cNvPr>
              <p:cNvSpPr/>
              <p:nvPr/>
            </p:nvSpPr>
            <p:spPr>
              <a:xfrm>
                <a:off x="5271227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B8118CD-C960-4E7E-8B9C-08F487D7C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227" y="4867748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F802C32-834E-481A-9773-7AAD2A8E4F80}"/>
              </a:ext>
            </a:extLst>
          </p:cNvPr>
          <p:cNvGrpSpPr/>
          <p:nvPr/>
        </p:nvGrpSpPr>
        <p:grpSpPr>
          <a:xfrm rot="18900000">
            <a:off x="5992716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8544CB0-62DC-4E6D-9B83-C4E7A5AD525B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A22DCBB-303D-4C7B-9A49-C7B258EC5280}"/>
                </a:ext>
              </a:extLst>
            </p:cNvPr>
            <p:cNvCxnSpPr>
              <a:stCxn id="222" idx="0"/>
              <a:endCxn id="222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B3D5C8B-5860-4A66-A898-AE7981B159B6}"/>
                </a:ext>
              </a:extLst>
            </p:cNvPr>
            <p:cNvCxnSpPr>
              <a:cxnSpLocks/>
              <a:stCxn id="222" idx="2"/>
              <a:endCxn id="222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30" name="Connector: Elbow 229">
            <a:extLst>
              <a:ext uri="{FF2B5EF4-FFF2-40B4-BE49-F238E27FC236}">
                <a16:creationId xmlns:a16="http://schemas.microsoft.com/office/drawing/2014/main" id="{EE9714BB-D9CA-4835-AB04-5C6A9C92F4EE}"/>
              </a:ext>
            </a:extLst>
          </p:cNvPr>
          <p:cNvCxnSpPr>
            <a:cxnSpLocks/>
            <a:stCxn id="180" idx="0"/>
            <a:endCxn id="222" idx="1"/>
          </p:cNvCxnSpPr>
          <p:nvPr/>
        </p:nvCxnSpPr>
        <p:spPr>
          <a:xfrm rot="5400000" flipH="1" flipV="1">
            <a:off x="5391933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7807FC1F-F6F5-4A84-AF06-5533974BDFFC}"/>
              </a:ext>
            </a:extLst>
          </p:cNvPr>
          <p:cNvCxnSpPr>
            <a:cxnSpLocks/>
            <a:stCxn id="222" idx="7"/>
            <a:endCxn id="238" idx="4"/>
          </p:cNvCxnSpPr>
          <p:nvPr/>
        </p:nvCxnSpPr>
        <p:spPr>
          <a:xfrm rot="16200000" flipV="1">
            <a:off x="5965267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911602D6-6A28-4214-91AD-13FA1E7F5E0D}"/>
              </a:ext>
            </a:extLst>
          </p:cNvPr>
          <p:cNvCxnSpPr>
            <a:cxnSpLocks/>
            <a:stCxn id="138" idx="0"/>
            <a:endCxn id="139" idx="2"/>
          </p:cNvCxnSpPr>
          <p:nvPr/>
        </p:nvCxnSpPr>
        <p:spPr>
          <a:xfrm rot="5400000" flipH="1" flipV="1">
            <a:off x="5175114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Connector: Elbow 234">
            <a:extLst>
              <a:ext uri="{FF2B5EF4-FFF2-40B4-BE49-F238E27FC236}">
                <a16:creationId xmlns:a16="http://schemas.microsoft.com/office/drawing/2014/main" id="{22B8D8D1-3B94-4B4E-A3C2-997010AA5629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3926728" y="5220658"/>
            <a:ext cx="1533493" cy="121920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7D50F949-D58B-4936-8D11-10D1C033564B}"/>
                  </a:ext>
                </a:extLst>
              </p:cNvPr>
              <p:cNvSpPr/>
              <p:nvPr/>
            </p:nvSpPr>
            <p:spPr>
              <a:xfrm>
                <a:off x="3867466" y="4986959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7D50F949-D58B-4936-8D11-10D1C033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466" y="4986959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4ECCBB7-15ED-4FA7-97D0-58E44095F63A}"/>
              </a:ext>
            </a:extLst>
          </p:cNvPr>
          <p:cNvGrpSpPr/>
          <p:nvPr/>
        </p:nvGrpSpPr>
        <p:grpSpPr>
          <a:xfrm>
            <a:off x="5992715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E5CC0875-0AE5-4AEB-98E0-F8007BF6A6F5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E65D384-D155-4476-B5BD-2C8A32E7941F}"/>
                </a:ext>
              </a:extLst>
            </p:cNvPr>
            <p:cNvCxnSpPr>
              <a:stCxn id="238" idx="0"/>
              <a:endCxn id="23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A53F623-0E85-4D00-8906-3FF492365512}"/>
                </a:ext>
              </a:extLst>
            </p:cNvPr>
            <p:cNvCxnSpPr>
              <a:cxnSpLocks/>
              <a:stCxn id="238" idx="2"/>
              <a:endCxn id="23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2F47F4D-7CEC-4310-B8B1-318576D562AF}"/>
              </a:ext>
            </a:extLst>
          </p:cNvPr>
          <p:cNvCxnSpPr>
            <a:cxnSpLocks/>
            <a:stCxn id="139" idx="0"/>
            <a:endCxn id="222" idx="3"/>
          </p:cNvCxnSpPr>
          <p:nvPr/>
        </p:nvCxnSpPr>
        <p:spPr>
          <a:xfrm flipV="1">
            <a:off x="6098309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A4FCFBB-7678-47E4-87AE-3BFA68F80746}"/>
              </a:ext>
            </a:extLst>
          </p:cNvPr>
          <p:cNvSpPr txBox="1"/>
          <p:nvPr/>
        </p:nvSpPr>
        <p:spPr>
          <a:xfrm>
            <a:off x="2933338" y="2059723"/>
            <a:ext cx="6114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store relevant new information into the cell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E0408-0621-4473-95E7-E159C2A184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348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54295" y="1690181"/>
            <a:ext cx="5072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</a:t>
            </a:r>
            <a:r>
              <a:rPr lang="en-US" sz="2000" b="1" dirty="0">
                <a:latin typeface="Corbel" panose="020B0503020204020204" pitchFamily="34" charset="0"/>
              </a:rPr>
              <a:t>3) Update      </a:t>
            </a:r>
            <a:r>
              <a:rPr lang="en-US" sz="2000" dirty="0">
                <a:latin typeface="Corbel" panose="020B0503020204020204" pitchFamily="34" charset="0"/>
              </a:rPr>
              <a:t>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659A7D9-E762-41EF-904F-B3C812842CE7}"/>
              </a:ext>
            </a:extLst>
          </p:cNvPr>
          <p:cNvSpPr/>
          <p:nvPr/>
        </p:nvSpPr>
        <p:spPr>
          <a:xfrm>
            <a:off x="3858405" y="2441125"/>
            <a:ext cx="4414440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862131-9F41-4C05-BBC0-BC9859E820D4}"/>
                  </a:ext>
                </a:extLst>
              </p:cNvPr>
              <p:cNvSpPr/>
              <p:nvPr/>
            </p:nvSpPr>
            <p:spPr>
              <a:xfrm>
                <a:off x="7856000" y="3385574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862131-9F41-4C05-BBC0-BC9859E82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574"/>
                <a:ext cx="404020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A8F779-3410-4121-8503-A320A3BBF4C5}"/>
              </a:ext>
            </a:extLst>
          </p:cNvPr>
          <p:cNvCxnSpPr>
            <a:cxnSpLocks/>
          </p:cNvCxnSpPr>
          <p:nvPr/>
        </p:nvCxnSpPr>
        <p:spPr>
          <a:xfrm flipV="1">
            <a:off x="7076943" y="3721407"/>
            <a:ext cx="1167249" cy="3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D4EAEF-257C-4925-90BB-77660E116C7A}"/>
              </a:ext>
            </a:extLst>
          </p:cNvPr>
          <p:cNvCxnSpPr>
            <a:cxnSpLocks/>
          </p:cNvCxnSpPr>
          <p:nvPr/>
        </p:nvCxnSpPr>
        <p:spPr>
          <a:xfrm>
            <a:off x="3926618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964ADD-13D8-4FE0-8E5B-86DA310FB6EE}"/>
                  </a:ext>
                </a:extLst>
              </p:cNvPr>
              <p:cNvSpPr/>
              <p:nvPr/>
            </p:nvSpPr>
            <p:spPr>
              <a:xfrm>
                <a:off x="3869591" y="3385231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964ADD-13D8-4FE0-8E5B-86DA310FB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231"/>
                <a:ext cx="599588" cy="332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79C36CEF-134C-4061-A25B-2ECD47F9EE78}"/>
              </a:ext>
            </a:extLst>
          </p:cNvPr>
          <p:cNvGrpSpPr/>
          <p:nvPr/>
        </p:nvGrpSpPr>
        <p:grpSpPr>
          <a:xfrm rot="18900000">
            <a:off x="4860132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506026C-4DD1-4C4D-B8DD-4F306BB94BD9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290515-C7DC-4421-9D65-9199DD302932}"/>
                </a:ext>
              </a:extLst>
            </p:cNvPr>
            <p:cNvCxnSpPr>
              <a:stCxn id="55" idx="0"/>
              <a:endCxn id="5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877C360-6EFA-47B3-AF7F-B8660F751A7D}"/>
                </a:ext>
              </a:extLst>
            </p:cNvPr>
            <p:cNvCxnSpPr>
              <a:cxnSpLocks/>
              <a:stCxn id="55" idx="2"/>
              <a:endCxn id="5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122E49-E136-4638-89D5-05BF3946D706}"/>
              </a:ext>
            </a:extLst>
          </p:cNvPr>
          <p:cNvGrpSpPr/>
          <p:nvPr/>
        </p:nvGrpSpPr>
        <p:grpSpPr>
          <a:xfrm>
            <a:off x="5990406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263B744-689F-4935-853D-5BF8593C989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9273AE0-90AE-4189-BDCD-F75D2E6999F5}"/>
                </a:ext>
              </a:extLst>
            </p:cNvPr>
            <p:cNvCxnSpPr>
              <a:stCxn id="80" idx="0"/>
              <a:endCxn id="8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25A7D4-C353-41C6-92CD-163DCC671E75}"/>
                </a:ext>
              </a:extLst>
            </p:cNvPr>
            <p:cNvCxnSpPr>
              <a:cxnSpLocks/>
              <a:stCxn id="80" idx="2"/>
              <a:endCxn id="8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4883A96C-881E-4CB3-91B1-016739D0DE6C}"/>
              </a:ext>
            </a:extLst>
          </p:cNvPr>
          <p:cNvSpPr/>
          <p:nvPr/>
        </p:nvSpPr>
        <p:spPr>
          <a:xfrm>
            <a:off x="7260690" y="1716165"/>
            <a:ext cx="1264224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3D76C-DD95-43F8-9E58-9EF64E8A3C41}"/>
              </a:ext>
            </a:extLst>
          </p:cNvPr>
          <p:cNvSpPr/>
          <p:nvPr/>
        </p:nvSpPr>
        <p:spPr>
          <a:xfrm>
            <a:off x="3445385" y="1716165"/>
            <a:ext cx="2313390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C17B5A-326A-4DAE-A7AF-FE5B26760BE7}"/>
              </a:ext>
            </a:extLst>
          </p:cNvPr>
          <p:cNvSpPr txBox="1"/>
          <p:nvPr/>
        </p:nvSpPr>
        <p:spPr>
          <a:xfrm>
            <a:off x="3691566" y="2059723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selectively update cell state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2C48D-216A-423B-8EC4-DD40B5AE2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905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</a:t>
            </a:r>
            <a:r>
              <a:rPr lang="en-US" sz="2000" b="1" dirty="0">
                <a:latin typeface="Corbel" panose="020B0503020204020204" pitchFamily="34" charset="0"/>
              </a:rPr>
              <a:t>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AC639F2-6E75-4B56-A367-31406153966E}"/>
              </a:ext>
            </a:extLst>
          </p:cNvPr>
          <p:cNvSpPr/>
          <p:nvPr/>
        </p:nvSpPr>
        <p:spPr>
          <a:xfrm>
            <a:off x="3858405" y="3129093"/>
            <a:ext cx="4414440" cy="332435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84ECB5-E801-4F68-9B21-46F27812D395}"/>
                  </a:ext>
                </a:extLst>
              </p:cNvPr>
              <p:cNvSpPr/>
              <p:nvPr/>
            </p:nvSpPr>
            <p:spPr>
              <a:xfrm>
                <a:off x="4628710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84ECB5-E801-4F68-9B21-46F27812D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0" y="5822446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4ED6A7-6649-4987-915F-0416E94B1E24}"/>
                  </a:ext>
                </a:extLst>
              </p:cNvPr>
              <p:cNvSpPr/>
              <p:nvPr/>
            </p:nvSpPr>
            <p:spPr>
              <a:xfrm>
                <a:off x="6540694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4ED6A7-6649-4987-915F-0416E94B1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4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A6066328-5B1E-4644-8D3B-90AFA48D2663}"/>
              </a:ext>
            </a:extLst>
          </p:cNvPr>
          <p:cNvGrpSpPr/>
          <p:nvPr/>
        </p:nvGrpSpPr>
        <p:grpSpPr>
          <a:xfrm rot="18900000">
            <a:off x="7005764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69E08D-C112-422D-B7B8-F54D92F3E92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AD9CF5-1962-4042-8882-80EA96DEEE9C}"/>
                </a:ext>
              </a:extLst>
            </p:cNvPr>
            <p:cNvCxnSpPr>
              <a:stCxn id="54" idx="0"/>
              <a:endCxn id="54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3F43C18-14C6-43D9-81CD-62EDEBF05B08}"/>
                </a:ext>
              </a:extLst>
            </p:cNvPr>
            <p:cNvCxnSpPr>
              <a:cxnSpLocks/>
              <a:stCxn id="54" idx="2"/>
              <a:endCxn id="54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D7FEAEF-DF8A-4537-A5BC-B4C9A74D9278}"/>
              </a:ext>
            </a:extLst>
          </p:cNvPr>
          <p:cNvCxnSpPr>
            <a:cxnSpLocks/>
            <a:stCxn id="51" idx="0"/>
            <a:endCxn id="54" idx="1"/>
          </p:cNvCxnSpPr>
          <p:nvPr/>
        </p:nvCxnSpPr>
        <p:spPr>
          <a:xfrm rot="5400000" flipH="1" flipV="1">
            <a:off x="6710293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E921160B-4162-411F-B1F7-4F37F8763BE3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7334077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A2DB1AA-BB26-499E-B2E9-CB14826459B1}"/>
              </a:ext>
            </a:extLst>
          </p:cNvPr>
          <p:cNvCxnSpPr>
            <a:cxnSpLocks/>
            <a:stCxn id="49" idx="0"/>
            <a:endCxn id="51" idx="2"/>
          </p:cNvCxnSpPr>
          <p:nvPr/>
        </p:nvCxnSpPr>
        <p:spPr>
          <a:xfrm rot="5400000" flipH="1" flipV="1">
            <a:off x="5489649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30FCCB9-4698-426B-BDB8-01EA8F76E413}"/>
              </a:ext>
            </a:extLst>
          </p:cNvPr>
          <p:cNvCxnSpPr>
            <a:cxnSpLocks/>
          </p:cNvCxnSpPr>
          <p:nvPr/>
        </p:nvCxnSpPr>
        <p:spPr>
          <a:xfrm flipV="1">
            <a:off x="3924418" y="5342919"/>
            <a:ext cx="1066576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4A73DCF-8937-453B-9DB7-65337CE4E4D9}"/>
              </a:ext>
            </a:extLst>
          </p:cNvPr>
          <p:cNvCxnSpPr>
            <a:cxnSpLocks/>
            <a:stCxn id="54" idx="7"/>
          </p:cNvCxnSpPr>
          <p:nvPr/>
        </p:nvCxnSpPr>
        <p:spPr>
          <a:xfrm flipV="1">
            <a:off x="7111357" y="3718486"/>
            <a:ext cx="0" cy="729143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8DA62F-0D1D-4AC7-A5A8-F23516114098}"/>
                  </a:ext>
                </a:extLst>
              </p:cNvPr>
              <p:cNvSpPr/>
              <p:nvPr/>
            </p:nvSpPr>
            <p:spPr>
              <a:xfrm>
                <a:off x="7843175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8DA62F-0D1D-4AC7-A5A8-F23516114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5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1C0B514-7346-45B8-A58D-E91B037CE60D}"/>
                  </a:ext>
                </a:extLst>
              </p:cNvPr>
              <p:cNvSpPr/>
              <p:nvPr/>
            </p:nvSpPr>
            <p:spPr>
              <a:xfrm>
                <a:off x="3865156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1C0B514-7346-45B8-A58D-E91B037CE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6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AE9ABD2C-04CF-4AD5-B65E-041A57152490}"/>
              </a:ext>
            </a:extLst>
          </p:cNvPr>
          <p:cNvSpPr/>
          <p:nvPr/>
        </p:nvSpPr>
        <p:spPr>
          <a:xfrm>
            <a:off x="6774133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706CAAA-C292-45BC-BB40-DA531DC73DEF}"/>
              </a:ext>
            </a:extLst>
          </p:cNvPr>
          <p:cNvSpPr/>
          <p:nvPr/>
        </p:nvSpPr>
        <p:spPr>
          <a:xfrm>
            <a:off x="3445385" y="1716165"/>
            <a:ext cx="3665972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169D76-FAB7-4EAC-8470-0BA1B0625E5D}"/>
              </a:ext>
            </a:extLst>
          </p:cNvPr>
          <p:cNvSpPr txBox="1"/>
          <p:nvPr/>
        </p:nvSpPr>
        <p:spPr>
          <a:xfrm>
            <a:off x="2153499" y="2059723"/>
            <a:ext cx="767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The output gate controls what information is sent to the next time step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11A88F0-24F8-46DE-93BD-29924FC74832}"/>
              </a:ext>
            </a:extLst>
          </p:cNvPr>
          <p:cNvCxnSpPr>
            <a:cxnSpLocks/>
          </p:cNvCxnSpPr>
          <p:nvPr/>
        </p:nvCxnSpPr>
        <p:spPr>
          <a:xfrm flipV="1">
            <a:off x="7556358" y="3073498"/>
            <a:ext cx="0" cy="2264659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0D1D8-D734-406A-B200-1E7513703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57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DD702-9C02-4E97-BD3E-110EF9AA58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727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310B-F84E-459C-8715-D095019E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F3C6-9055-45F7-B8D4-4BD234250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Gradient flow is uninterrupted </a:t>
            </a:r>
            <a:r>
              <a:rPr lang="en-US" dirty="0">
                <a:sym typeface="Wingdings" panose="05000000000000000000" pitchFamily="2" charset="2"/>
              </a:rPr>
              <a:t> less vanishing gradients!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AE570-1F12-4A04-BB41-A4511FC6E7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05996D-99BA-4DC5-8333-1B3B7644F9BF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DB9507A-FC13-44C5-A7D0-E70229DC1EBB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DB9507A-FC13-44C5-A7D0-E70229DC1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7B246E-CA99-4DE4-A4E7-4382548A131E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7B246E-CA99-4DE4-A4E7-4382548A1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925DFFD-8D7F-461B-BA62-E82905C31356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245FE2-B96C-4E0D-9E16-86F8A43FDA5A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245FE2-B96C-4E0D-9E16-86F8A43FD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7C85E8-3FF3-4448-A221-9EA34A26F36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7C85E8-3FF3-4448-A221-9EA34A26F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060F50-8D9E-4B8C-B03B-9D63FBF8D66D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060F50-8D9E-4B8C-B03B-9D63FBF8D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C11FEB-083D-42DB-9063-09329F482A49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C11FEB-083D-42DB-9063-09329F482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1700AE2-F1BC-4950-9715-F6AC6BC68A8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77F11A-AE99-43D1-A15E-98E84F435F8F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A96A51-9F38-4DEB-A2C4-5DB0B2377B68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531D39-37C7-48E8-8518-E574E431F5E3}"/>
                </a:ext>
              </a:extLst>
            </p:cNvPr>
            <p:cNvCxnSpPr>
              <a:stCxn id="15" idx="0"/>
              <a:endCxn id="1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87047A7-4B91-4DC6-BFF2-A5621D1B943C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0E0DBC-D3EB-468C-9802-4532FB6957D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09FAD3-5EDC-4DB0-9579-5C07F958FF72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718542-D06F-4B7F-96A0-017DB9A82420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1D7521-0881-4883-BF6B-8A3BCEF3860B}"/>
                </a:ext>
              </a:extLst>
            </p:cNvPr>
            <p:cNvCxnSpPr>
              <a:cxnSpLocks/>
              <a:stCxn id="19" idx="2"/>
              <a:endCxn id="1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B38CCE-2A08-412A-82C1-0D62E53A2397}"/>
              </a:ext>
            </a:extLst>
          </p:cNvPr>
          <p:cNvCxnSpPr>
            <a:cxnSpLocks/>
            <a:stCxn id="11" idx="0"/>
            <a:endCxn id="41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AEADE2E-2C5E-457B-8B38-3BB4F13027E1}"/>
              </a:ext>
            </a:extLst>
          </p:cNvPr>
          <p:cNvCxnSpPr>
            <a:cxnSpLocks/>
            <a:stCxn id="10" idx="0"/>
            <a:endCxn id="15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6E03DEA-FE20-4083-B52B-7C3A47AD658B}"/>
              </a:ext>
            </a:extLst>
          </p:cNvPr>
          <p:cNvCxnSpPr>
            <a:cxnSpLocks/>
            <a:stCxn id="12" idx="0"/>
            <a:endCxn id="19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A58C86E-D033-456E-80B4-3DDF4BE37486}"/>
              </a:ext>
            </a:extLst>
          </p:cNvPr>
          <p:cNvCxnSpPr>
            <a:cxnSpLocks/>
            <a:stCxn id="15" idx="7"/>
            <a:endCxn id="45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B88FA73-0415-4961-96A2-5FF0AAB49558}"/>
              </a:ext>
            </a:extLst>
          </p:cNvPr>
          <p:cNvCxnSpPr>
            <a:cxnSpLocks/>
            <a:stCxn id="19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CA9CD6A-8CC3-4CEE-AEA7-8B7E0AF006FB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8EA0140-DF50-4D8B-BC9E-028C7C235D0B}"/>
              </a:ext>
            </a:extLst>
          </p:cNvPr>
          <p:cNvCxnSpPr>
            <a:stCxn id="6" idx="0"/>
            <a:endCxn id="11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804BDC-DD9B-4602-B823-D8B2B3C80895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396020C-D493-4C2E-AC3A-52A448322A90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29EE658-4C28-48A1-8FE9-C3093DDEC472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13E091D-5063-40E3-B733-C3465784ADCD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AA3976-9FB6-45C6-98BA-A7530311AC99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95F0BA-EF8F-42B9-94D5-3D73FB00047F}"/>
              </a:ext>
            </a:extLst>
          </p:cNvPr>
          <p:cNvCxnSpPr>
            <a:cxnSpLocks/>
            <a:stCxn id="19" idx="7"/>
            <a:endCxn id="13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12F8C2-DDFF-4EF2-A98E-85B598A9B0E0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54F22B-9100-4473-8B75-A5B4F0B7C66E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817809-2EC6-4478-87DD-906511FA9E67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817809-2EC6-4478-87DD-906511FA9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99F499D5-9E98-4F8D-87AD-1849B36C8EB7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822FF1-F12E-4F53-B16D-77F9E1BA1B3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AC7FB5-E391-4A28-8BA9-3313D2B5EC82}"/>
                </a:ext>
              </a:extLst>
            </p:cNvPr>
            <p:cNvCxnSpPr>
              <a:stCxn id="41" idx="0"/>
              <a:endCxn id="4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7541B33-D5B8-4AB1-B474-802381E8B541}"/>
                </a:ext>
              </a:extLst>
            </p:cNvPr>
            <p:cNvCxnSpPr>
              <a:cxnSpLocks/>
              <a:stCxn id="41" idx="2"/>
              <a:endCxn id="4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919156-CBB1-492A-88E8-B3AF84F25511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BB6AE25-0984-42C1-8369-D0CA217B141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A0FC00-87E8-49EA-B4FA-FB7D4E9D8F16}"/>
                </a:ext>
              </a:extLst>
            </p:cNvPr>
            <p:cNvCxnSpPr>
              <a:stCxn id="45" idx="0"/>
              <a:endCxn id="4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4F573F-2BCA-4CA9-9FC0-9F78257AB63C}"/>
                </a:ext>
              </a:extLst>
            </p:cNvPr>
            <p:cNvCxnSpPr>
              <a:cxnSpLocks/>
              <a:stCxn id="45" idx="2"/>
              <a:endCxn id="4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2D50F-218A-4EC4-9536-27393D1EEABE}"/>
              </a:ext>
            </a:extLst>
          </p:cNvPr>
          <p:cNvCxnSpPr>
            <a:cxnSpLocks/>
            <a:stCxn id="8" idx="0"/>
            <a:endCxn id="15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728754A-C2C9-419E-8E02-B1EA4238B9E8}"/>
              </a:ext>
            </a:extLst>
          </p:cNvPr>
          <p:cNvSpPr/>
          <p:nvPr/>
        </p:nvSpPr>
        <p:spPr>
          <a:xfrm>
            <a:off x="546198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A1C0457-CDBF-4ACD-9B8A-0EB9869D977D}"/>
                  </a:ext>
                </a:extLst>
              </p:cNvPr>
              <p:cNvSpPr/>
              <p:nvPr/>
            </p:nvSpPr>
            <p:spPr>
              <a:xfrm>
                <a:off x="778007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A1C0457-CDBF-4ACD-9B8A-0EB9869D9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7" y="5822103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8FB83B1-959C-40D7-8D20-EFD2142DE0A1}"/>
                  </a:ext>
                </a:extLst>
              </p:cNvPr>
              <p:cNvSpPr/>
              <p:nvPr/>
            </p:nvSpPr>
            <p:spPr>
              <a:xfrm>
                <a:off x="3483306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8FB83B1-959C-40D7-8D20-EFD2142DE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06" y="2628459"/>
                <a:ext cx="444695" cy="444696"/>
              </a:xfrm>
              <a:prstGeom prst="ellipse">
                <a:avLst/>
              </a:prstGeom>
              <a:blipFill>
                <a:blip r:embed="rId1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5610E99B-11E1-425A-83D4-957C25FC204E}"/>
              </a:ext>
            </a:extLst>
          </p:cNvPr>
          <p:cNvSpPr/>
          <p:nvPr/>
        </p:nvSpPr>
        <p:spPr>
          <a:xfrm>
            <a:off x="1908071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108A57B-004A-4208-BF85-630BE1406BDB}"/>
                  </a:ext>
                </a:extLst>
              </p:cNvPr>
              <p:cNvSpPr/>
              <p:nvPr/>
            </p:nvSpPr>
            <p:spPr>
              <a:xfrm>
                <a:off x="3907512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108A57B-004A-4208-BF85-630BE1406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512" y="3385574"/>
                <a:ext cx="599588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5E4A27B-27F9-47C6-BAF7-570C5BCFD044}"/>
                  </a:ext>
                </a:extLst>
              </p:cNvPr>
              <p:cNvSpPr/>
              <p:nvPr/>
            </p:nvSpPr>
            <p:spPr>
              <a:xfrm>
                <a:off x="1418214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5E4A27B-27F9-47C6-BAF7-570C5BCFD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214" y="4867748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069EC1-8E55-4AEF-AF87-20927ADDF2EF}"/>
                  </a:ext>
                </a:extLst>
              </p:cNvPr>
              <p:cNvSpPr/>
              <p:nvPr/>
            </p:nvSpPr>
            <p:spPr>
              <a:xfrm>
                <a:off x="926026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069EC1-8E55-4AEF-AF87-20927ADDF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26" y="4867745"/>
                <a:ext cx="377988" cy="3529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591853C-5FE1-4C55-9802-DADA322B2CF3}"/>
                  </a:ext>
                </a:extLst>
              </p:cNvPr>
              <p:cNvSpPr/>
              <p:nvPr/>
            </p:nvSpPr>
            <p:spPr>
              <a:xfrm>
                <a:off x="2689991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591853C-5FE1-4C55-9802-DADA322B2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91" y="4867745"/>
                <a:ext cx="377988" cy="3529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 104">
            <a:extLst>
              <a:ext uri="{FF2B5EF4-FFF2-40B4-BE49-F238E27FC236}">
                <a16:creationId xmlns:a16="http://schemas.microsoft.com/office/drawing/2014/main" id="{0409244A-FF53-4B05-B05B-6A76B3142F92}"/>
              </a:ext>
            </a:extLst>
          </p:cNvPr>
          <p:cNvSpPr/>
          <p:nvPr/>
        </p:nvSpPr>
        <p:spPr>
          <a:xfrm>
            <a:off x="2923430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0C2C837-E0CC-4891-9562-FDD271D7AB30}"/>
              </a:ext>
            </a:extLst>
          </p:cNvPr>
          <p:cNvGrpSpPr/>
          <p:nvPr/>
        </p:nvGrpSpPr>
        <p:grpSpPr>
          <a:xfrm rot="18900000">
            <a:off x="2139703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32D75B5-174B-41C9-B913-C799849F492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88D3F37-0C72-4873-97D8-30FDB7898B55}"/>
                </a:ext>
              </a:extLst>
            </p:cNvPr>
            <p:cNvCxnSpPr>
              <a:stCxn id="136" idx="0"/>
              <a:endCxn id="13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D1D6C83-92BA-471C-B041-B220DF25AA0B}"/>
                </a:ext>
              </a:extLst>
            </p:cNvPr>
            <p:cNvCxnSpPr>
              <a:cxnSpLocks/>
              <a:stCxn id="136" idx="2"/>
              <a:endCxn id="13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2897DC8-DEA8-4FC9-9912-2F67B53DAF79}"/>
              </a:ext>
            </a:extLst>
          </p:cNvPr>
          <p:cNvGrpSpPr/>
          <p:nvPr/>
        </p:nvGrpSpPr>
        <p:grpSpPr>
          <a:xfrm rot="18900000">
            <a:off x="3155061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2C5BED1-1C66-4A2A-88F5-5B6FA5ED26C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CA61B21-FC3C-4895-B2A8-DE14A27C8AD6}"/>
                </a:ext>
              </a:extLst>
            </p:cNvPr>
            <p:cNvCxnSpPr>
              <a:stCxn id="133" idx="0"/>
              <a:endCxn id="13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B8E48B0-A33E-4AA2-8D8B-F9CDBE54E7EB}"/>
                </a:ext>
              </a:extLst>
            </p:cNvPr>
            <p:cNvCxnSpPr>
              <a:cxnSpLocks/>
              <a:stCxn id="133" idx="2"/>
              <a:endCxn id="13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E7C9C3EC-50FF-4F90-96BC-8D30AFFA1BC1}"/>
              </a:ext>
            </a:extLst>
          </p:cNvPr>
          <p:cNvCxnSpPr>
            <a:cxnSpLocks/>
            <a:stCxn id="103" idx="0"/>
            <a:endCxn id="130" idx="3"/>
          </p:cNvCxnSpPr>
          <p:nvPr/>
        </p:nvCxnSpPr>
        <p:spPr>
          <a:xfrm rot="5400000" flipH="1" flipV="1">
            <a:off x="594213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005E8821-74EA-4E7B-93F8-A8DA3EFD7D04}"/>
              </a:ext>
            </a:extLst>
          </p:cNvPr>
          <p:cNvCxnSpPr>
            <a:cxnSpLocks/>
            <a:stCxn id="102" idx="0"/>
            <a:endCxn id="136" idx="1"/>
          </p:cNvCxnSpPr>
          <p:nvPr/>
        </p:nvCxnSpPr>
        <p:spPr>
          <a:xfrm rot="5400000" flipH="1" flipV="1">
            <a:off x="1538920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93061CCD-44D5-47BF-999A-5CCDD3AC51BA}"/>
              </a:ext>
            </a:extLst>
          </p:cNvPr>
          <p:cNvCxnSpPr>
            <a:cxnSpLocks/>
            <a:stCxn id="104" idx="0"/>
            <a:endCxn id="133" idx="1"/>
          </p:cNvCxnSpPr>
          <p:nvPr/>
        </p:nvCxnSpPr>
        <p:spPr>
          <a:xfrm rot="5400000" flipH="1" flipV="1">
            <a:off x="2859590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FF2EBA1-6E83-4127-941D-C182DBF83F19}"/>
              </a:ext>
            </a:extLst>
          </p:cNvPr>
          <p:cNvCxnSpPr>
            <a:cxnSpLocks/>
            <a:stCxn id="136" idx="7"/>
            <a:endCxn id="127" idx="4"/>
          </p:cNvCxnSpPr>
          <p:nvPr/>
        </p:nvCxnSpPr>
        <p:spPr>
          <a:xfrm rot="16200000" flipV="1">
            <a:off x="2112254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4C4BEF0-EB00-47AC-9E93-228EF9F5A37D}"/>
              </a:ext>
            </a:extLst>
          </p:cNvPr>
          <p:cNvCxnSpPr>
            <a:cxnSpLocks/>
            <a:stCxn id="133" idx="3"/>
          </p:cNvCxnSpPr>
          <p:nvPr/>
        </p:nvCxnSpPr>
        <p:spPr>
          <a:xfrm rot="16200000" flipH="1">
            <a:off x="3483374" y="4435754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B8C9E227-576E-4027-8637-E1A044779741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3728382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C69294-9A57-4444-92E7-09A877A0F309}"/>
              </a:ext>
            </a:extLst>
          </p:cNvPr>
          <p:cNvCxnSpPr>
            <a:stCxn id="98" idx="0"/>
            <a:endCxn id="103" idx="2"/>
          </p:cNvCxnSpPr>
          <p:nvPr/>
        </p:nvCxnSpPr>
        <p:spPr>
          <a:xfrm rot="5400000" flipH="1" flipV="1">
            <a:off x="756963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76A0CA81-061E-4000-AD77-415DF9DF3B75}"/>
              </a:ext>
            </a:extLst>
          </p:cNvPr>
          <p:cNvCxnSpPr>
            <a:cxnSpLocks/>
            <a:stCxn id="98" idx="0"/>
            <a:endCxn id="102" idx="2"/>
          </p:cNvCxnSpPr>
          <p:nvPr/>
        </p:nvCxnSpPr>
        <p:spPr>
          <a:xfrm rot="5400000" flipH="1" flipV="1">
            <a:off x="1003059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7E902539-1772-42D4-9306-8E908E5F4E30}"/>
              </a:ext>
            </a:extLst>
          </p:cNvPr>
          <p:cNvCxnSpPr>
            <a:cxnSpLocks/>
            <a:stCxn id="98" idx="0"/>
            <a:endCxn id="100" idx="2"/>
          </p:cNvCxnSpPr>
          <p:nvPr/>
        </p:nvCxnSpPr>
        <p:spPr>
          <a:xfrm rot="5400000" flipH="1" flipV="1">
            <a:off x="1322101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865636A6-EFF4-48F8-BC01-C03B7DBB7784}"/>
              </a:ext>
            </a:extLst>
          </p:cNvPr>
          <p:cNvCxnSpPr>
            <a:cxnSpLocks/>
            <a:stCxn id="98" idx="0"/>
            <a:endCxn id="104" idx="2"/>
          </p:cNvCxnSpPr>
          <p:nvPr/>
        </p:nvCxnSpPr>
        <p:spPr>
          <a:xfrm rot="5400000" flipH="1" flipV="1">
            <a:off x="1638946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1D93EE1F-933C-4DDD-AFAA-28946496783E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3715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BB14E84-7F67-42A9-9D53-E92E98D665AC}"/>
              </a:ext>
            </a:extLst>
          </p:cNvPr>
          <p:cNvCxnSpPr>
            <a:cxnSpLocks/>
          </p:cNvCxnSpPr>
          <p:nvPr/>
        </p:nvCxnSpPr>
        <p:spPr>
          <a:xfrm>
            <a:off x="75914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544DB19-5B4B-442D-888F-159C6C845CEA}"/>
              </a:ext>
            </a:extLst>
          </p:cNvPr>
          <p:cNvCxnSpPr>
            <a:cxnSpLocks/>
            <a:stCxn id="133" idx="7"/>
            <a:endCxn id="105" idx="2"/>
          </p:cNvCxnSpPr>
          <p:nvPr/>
        </p:nvCxnSpPr>
        <p:spPr>
          <a:xfrm flipV="1">
            <a:off x="3260654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F44C31D-B2A4-4C2E-8574-CFF13420CAF9}"/>
              </a:ext>
            </a:extLst>
          </p:cNvPr>
          <p:cNvCxnSpPr>
            <a:cxnSpLocks/>
            <a:stCxn id="99" idx="4"/>
          </p:cNvCxnSpPr>
          <p:nvPr/>
        </p:nvCxnSpPr>
        <p:spPr>
          <a:xfrm>
            <a:off x="3705654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CF41F9-A3C7-48D2-B70B-D6DB43DDC3E1}"/>
              </a:ext>
            </a:extLst>
          </p:cNvPr>
          <p:cNvCxnSpPr>
            <a:cxnSpLocks/>
          </p:cNvCxnSpPr>
          <p:nvPr/>
        </p:nvCxnSpPr>
        <p:spPr>
          <a:xfrm>
            <a:off x="3705654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B28205A-BC82-43BE-BC3E-74F220608B24}"/>
                  </a:ext>
                </a:extLst>
              </p:cNvPr>
              <p:cNvSpPr/>
              <p:nvPr/>
            </p:nvSpPr>
            <p:spPr>
              <a:xfrm>
                <a:off x="3894689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B28205A-BC82-43BE-BC3E-74F220608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689" y="4987302"/>
                <a:ext cx="625236" cy="3329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290ED3-260F-4540-918B-CE7A1674FB8A}"/>
              </a:ext>
            </a:extLst>
          </p:cNvPr>
          <p:cNvGrpSpPr/>
          <p:nvPr/>
        </p:nvGrpSpPr>
        <p:grpSpPr>
          <a:xfrm rot="18900000">
            <a:off x="1009428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59A81DF-F845-4C6C-8EB1-96D44497495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C6EC4A5-14F4-4D02-ACB4-78194250A197}"/>
                </a:ext>
              </a:extLst>
            </p:cNvPr>
            <p:cNvCxnSpPr>
              <a:stCxn id="130" idx="0"/>
              <a:endCxn id="13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72A87BE-1BC5-4C66-98C3-743E0F973E4D}"/>
                </a:ext>
              </a:extLst>
            </p:cNvPr>
            <p:cNvCxnSpPr>
              <a:cxnSpLocks/>
              <a:stCxn id="130" idx="2"/>
              <a:endCxn id="13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8F6884C-3F1C-4DF4-A610-93A77FF48CC9}"/>
              </a:ext>
            </a:extLst>
          </p:cNvPr>
          <p:cNvGrpSpPr/>
          <p:nvPr/>
        </p:nvGrpSpPr>
        <p:grpSpPr>
          <a:xfrm>
            <a:off x="2139702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B8A0BDD-489A-42F0-8548-5006B37109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A98A24B-BC5E-41A2-9F7D-92773D2A6FD2}"/>
                </a:ext>
              </a:extLst>
            </p:cNvPr>
            <p:cNvCxnSpPr>
              <a:stCxn id="127" idx="0"/>
              <a:endCxn id="127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AB5A4EA-8D31-4242-9B3C-DD86A1DE9868}"/>
                </a:ext>
              </a:extLst>
            </p:cNvPr>
            <p:cNvCxnSpPr>
              <a:cxnSpLocks/>
              <a:stCxn id="127" idx="2"/>
              <a:endCxn id="127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10B17-CB70-434F-827B-E377265E0CA9}"/>
              </a:ext>
            </a:extLst>
          </p:cNvPr>
          <p:cNvCxnSpPr>
            <a:cxnSpLocks/>
            <a:stCxn id="100" idx="0"/>
            <a:endCxn id="136" idx="3"/>
          </p:cNvCxnSpPr>
          <p:nvPr/>
        </p:nvCxnSpPr>
        <p:spPr>
          <a:xfrm flipV="1">
            <a:off x="2245296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3F4F50BE-8104-4F8A-A5FB-33E2DC913B75}"/>
              </a:ext>
            </a:extLst>
          </p:cNvPr>
          <p:cNvSpPr/>
          <p:nvPr/>
        </p:nvSpPr>
        <p:spPr>
          <a:xfrm>
            <a:off x="8265514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E9439DB-99DC-43E8-8C53-84A17A60A5F4}"/>
                  </a:ext>
                </a:extLst>
              </p:cNvPr>
              <p:cNvSpPr/>
              <p:nvPr/>
            </p:nvSpPr>
            <p:spPr>
              <a:xfrm>
                <a:off x="8497323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E9439DB-99DC-43E8-8C53-84A17A60A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323" y="5822103"/>
                <a:ext cx="444695" cy="444696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57E651F-2B5B-44F7-9ABD-FBFA9A5A350F}"/>
                  </a:ext>
                </a:extLst>
              </p:cNvPr>
              <p:cNvSpPr/>
              <p:nvPr/>
            </p:nvSpPr>
            <p:spPr>
              <a:xfrm>
                <a:off x="11202622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57E651F-2B5B-44F7-9ABD-FBFA9A5A3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622" y="2628459"/>
                <a:ext cx="444695" cy="444696"/>
              </a:xfrm>
              <a:prstGeom prst="ellipse">
                <a:avLst/>
              </a:prstGeom>
              <a:blipFill>
                <a:blip r:embed="rId17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2F087B42-8125-4A8A-8A3C-52B01C034827}"/>
              </a:ext>
            </a:extLst>
          </p:cNvPr>
          <p:cNvSpPr/>
          <p:nvPr/>
        </p:nvSpPr>
        <p:spPr>
          <a:xfrm>
            <a:off x="9627387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0D22AB4-A192-4C85-8FF9-5145B39C6BE9}"/>
                  </a:ext>
                </a:extLst>
              </p:cNvPr>
              <p:cNvSpPr/>
              <p:nvPr/>
            </p:nvSpPr>
            <p:spPr>
              <a:xfrm>
                <a:off x="11626828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0D22AB4-A192-4C85-8FF9-5145B39C6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828" y="3385574"/>
                <a:ext cx="599588" cy="3329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45EA335-5572-4593-804A-6C6C0326E90F}"/>
                  </a:ext>
                </a:extLst>
              </p:cNvPr>
              <p:cNvSpPr/>
              <p:nvPr/>
            </p:nvSpPr>
            <p:spPr>
              <a:xfrm>
                <a:off x="9137530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45EA335-5572-4593-804A-6C6C0326E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530" y="4867748"/>
                <a:ext cx="377988" cy="3529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DBBAC30-E3AB-4942-AAF5-3247DCA813EA}"/>
                  </a:ext>
                </a:extLst>
              </p:cNvPr>
              <p:cNvSpPr/>
              <p:nvPr/>
            </p:nvSpPr>
            <p:spPr>
              <a:xfrm>
                <a:off x="8645342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DBBAC30-E3AB-4942-AAF5-3247DCA81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342" y="4867745"/>
                <a:ext cx="377988" cy="3529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C14800-1B8F-46D7-9CB3-4245100CEF76}"/>
                  </a:ext>
                </a:extLst>
              </p:cNvPr>
              <p:cNvSpPr/>
              <p:nvPr/>
            </p:nvSpPr>
            <p:spPr>
              <a:xfrm>
                <a:off x="10409307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C14800-1B8F-46D7-9CB3-4245100CE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07" y="4867745"/>
                <a:ext cx="377988" cy="3529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>
            <a:extLst>
              <a:ext uri="{FF2B5EF4-FFF2-40B4-BE49-F238E27FC236}">
                <a16:creationId xmlns:a16="http://schemas.microsoft.com/office/drawing/2014/main" id="{BC02CE05-8A6E-4CA3-8726-426DE531DEF3}"/>
              </a:ext>
            </a:extLst>
          </p:cNvPr>
          <p:cNvSpPr/>
          <p:nvPr/>
        </p:nvSpPr>
        <p:spPr>
          <a:xfrm>
            <a:off x="10642746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76CDFF7-64E2-47F3-AF24-964F7A3156CC}"/>
              </a:ext>
            </a:extLst>
          </p:cNvPr>
          <p:cNvGrpSpPr/>
          <p:nvPr/>
        </p:nvGrpSpPr>
        <p:grpSpPr>
          <a:xfrm rot="18900000">
            <a:off x="9859019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D0B819D-C38E-4E08-A799-4EC868D9C1F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DD83C35-E00C-4CAE-AA34-D94A419BA379}"/>
                </a:ext>
              </a:extLst>
            </p:cNvPr>
            <p:cNvCxnSpPr>
              <a:stCxn id="179" idx="0"/>
              <a:endCxn id="17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73D0121-2736-4236-997B-668ACC241A43}"/>
                </a:ext>
              </a:extLst>
            </p:cNvPr>
            <p:cNvCxnSpPr>
              <a:cxnSpLocks/>
              <a:stCxn id="179" idx="2"/>
              <a:endCxn id="17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5053C91-C77A-446E-A56C-19BD6FAAD6E9}"/>
              </a:ext>
            </a:extLst>
          </p:cNvPr>
          <p:cNvGrpSpPr/>
          <p:nvPr/>
        </p:nvGrpSpPr>
        <p:grpSpPr>
          <a:xfrm rot="18900000">
            <a:off x="10874377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B4FE66E-E9F1-44C0-BEDF-DF2B2E55DAFF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4921D48-4DCD-4332-B218-B19D4F936F6C}"/>
                </a:ext>
              </a:extLst>
            </p:cNvPr>
            <p:cNvCxnSpPr>
              <a:stCxn id="176" idx="0"/>
              <a:endCxn id="17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EBCA31D-A6A7-4C33-8D29-C399B998FA7E}"/>
                </a:ext>
              </a:extLst>
            </p:cNvPr>
            <p:cNvCxnSpPr>
              <a:cxnSpLocks/>
              <a:stCxn id="176" idx="2"/>
              <a:endCxn id="17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5BB66CE9-1474-45BF-A98C-D3FD2311C324}"/>
              </a:ext>
            </a:extLst>
          </p:cNvPr>
          <p:cNvCxnSpPr>
            <a:cxnSpLocks/>
            <a:stCxn id="146" idx="0"/>
            <a:endCxn id="173" idx="3"/>
          </p:cNvCxnSpPr>
          <p:nvPr/>
        </p:nvCxnSpPr>
        <p:spPr>
          <a:xfrm rot="5400000" flipH="1" flipV="1">
            <a:off x="8313529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4BFB4161-BD44-4C41-BC21-4533AFE4AB91}"/>
              </a:ext>
            </a:extLst>
          </p:cNvPr>
          <p:cNvCxnSpPr>
            <a:cxnSpLocks/>
            <a:stCxn id="145" idx="0"/>
            <a:endCxn id="179" idx="1"/>
          </p:cNvCxnSpPr>
          <p:nvPr/>
        </p:nvCxnSpPr>
        <p:spPr>
          <a:xfrm rot="5400000" flipH="1" flipV="1">
            <a:off x="9258236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FD837873-9024-463C-BDD9-FA7EE48314E2}"/>
              </a:ext>
            </a:extLst>
          </p:cNvPr>
          <p:cNvCxnSpPr>
            <a:cxnSpLocks/>
            <a:stCxn id="147" idx="0"/>
            <a:endCxn id="176" idx="1"/>
          </p:cNvCxnSpPr>
          <p:nvPr/>
        </p:nvCxnSpPr>
        <p:spPr>
          <a:xfrm rot="5400000" flipH="1" flipV="1">
            <a:off x="10578906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D8D7FD98-3F8A-4257-81A0-5A1AFE180AB7}"/>
              </a:ext>
            </a:extLst>
          </p:cNvPr>
          <p:cNvCxnSpPr>
            <a:cxnSpLocks/>
            <a:stCxn id="179" idx="7"/>
            <a:endCxn id="170" idx="4"/>
          </p:cNvCxnSpPr>
          <p:nvPr/>
        </p:nvCxnSpPr>
        <p:spPr>
          <a:xfrm rot="16200000" flipV="1">
            <a:off x="9831570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FD43BA8-A70B-4536-8532-7530A6991B3A}"/>
              </a:ext>
            </a:extLst>
          </p:cNvPr>
          <p:cNvCxnSpPr>
            <a:cxnSpLocks/>
            <a:stCxn id="176" idx="3"/>
          </p:cNvCxnSpPr>
          <p:nvPr/>
        </p:nvCxnSpPr>
        <p:spPr>
          <a:xfrm rot="16200000" flipH="1">
            <a:off x="11202690" y="4435754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C81CC805-C6CC-4125-8D75-991E709C84BD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11447698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6C217C2E-6FF6-4691-AF3C-C8FBC50944C4}"/>
              </a:ext>
            </a:extLst>
          </p:cNvPr>
          <p:cNvCxnSpPr>
            <a:stCxn id="141" idx="0"/>
            <a:endCxn id="146" idx="2"/>
          </p:cNvCxnSpPr>
          <p:nvPr/>
        </p:nvCxnSpPr>
        <p:spPr>
          <a:xfrm rot="5400000" flipH="1" flipV="1">
            <a:off x="8476279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F3463BC-0DD0-449B-91D6-4749EAFF0783}"/>
              </a:ext>
            </a:extLst>
          </p:cNvPr>
          <p:cNvCxnSpPr>
            <a:cxnSpLocks/>
            <a:stCxn id="141" idx="0"/>
            <a:endCxn id="145" idx="2"/>
          </p:cNvCxnSpPr>
          <p:nvPr/>
        </p:nvCxnSpPr>
        <p:spPr>
          <a:xfrm rot="5400000" flipH="1" flipV="1">
            <a:off x="8722375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E72F6DE9-DD8C-4F06-A972-88D6F2E4C0B2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rot="5400000" flipH="1" flipV="1">
            <a:off x="9041417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A3CB0F00-BB36-4A5D-89F6-34FD14BA0261}"/>
              </a:ext>
            </a:extLst>
          </p:cNvPr>
          <p:cNvCxnSpPr>
            <a:cxnSpLocks/>
            <a:stCxn id="141" idx="0"/>
            <a:endCxn id="147" idx="2"/>
          </p:cNvCxnSpPr>
          <p:nvPr/>
        </p:nvCxnSpPr>
        <p:spPr>
          <a:xfrm rot="5400000" flipH="1" flipV="1">
            <a:off x="9358262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4C709BEB-FE42-4EC1-ABD5-01CBF1E1B908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7793031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9824C9E-89DF-49CF-9FEA-0E0F3209772F}"/>
              </a:ext>
            </a:extLst>
          </p:cNvPr>
          <p:cNvCxnSpPr>
            <a:cxnSpLocks/>
          </p:cNvCxnSpPr>
          <p:nvPr/>
        </p:nvCxnSpPr>
        <p:spPr>
          <a:xfrm>
            <a:off x="7795230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2E9AC24-9942-4FE0-962A-0C14C5E7FD2F}"/>
              </a:ext>
            </a:extLst>
          </p:cNvPr>
          <p:cNvCxnSpPr>
            <a:cxnSpLocks/>
            <a:stCxn id="176" idx="7"/>
            <a:endCxn id="148" idx="2"/>
          </p:cNvCxnSpPr>
          <p:nvPr/>
        </p:nvCxnSpPr>
        <p:spPr>
          <a:xfrm flipV="1">
            <a:off x="10979970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3E85AE8-9B92-4ABB-8AE6-8FBD7143628D}"/>
              </a:ext>
            </a:extLst>
          </p:cNvPr>
          <p:cNvCxnSpPr>
            <a:cxnSpLocks/>
            <a:stCxn id="142" idx="4"/>
          </p:cNvCxnSpPr>
          <p:nvPr/>
        </p:nvCxnSpPr>
        <p:spPr>
          <a:xfrm>
            <a:off x="11424970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F341DB-CAB8-4F71-A858-A8720035C185}"/>
              </a:ext>
            </a:extLst>
          </p:cNvPr>
          <p:cNvCxnSpPr>
            <a:cxnSpLocks/>
          </p:cNvCxnSpPr>
          <p:nvPr/>
        </p:nvCxnSpPr>
        <p:spPr>
          <a:xfrm>
            <a:off x="11424970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86BA4B19-4743-4090-B42C-BEA8D16BEEDC}"/>
                  </a:ext>
                </a:extLst>
              </p:cNvPr>
              <p:cNvSpPr/>
              <p:nvPr/>
            </p:nvSpPr>
            <p:spPr>
              <a:xfrm>
                <a:off x="11614005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86BA4B19-4743-4090-B42C-BEA8D16BE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005" y="4987302"/>
                <a:ext cx="625236" cy="33291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9339345-724C-4A81-9FE6-FEA71C31DA01}"/>
              </a:ext>
            </a:extLst>
          </p:cNvPr>
          <p:cNvGrpSpPr/>
          <p:nvPr/>
        </p:nvGrpSpPr>
        <p:grpSpPr>
          <a:xfrm rot="18900000">
            <a:off x="8728744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B2FB942-CFFB-4D48-80B5-44A97FCC88B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1618FCF-85E0-4DCB-9E35-822AEA1322E4}"/>
                </a:ext>
              </a:extLst>
            </p:cNvPr>
            <p:cNvCxnSpPr>
              <a:stCxn id="173" idx="0"/>
              <a:endCxn id="1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D7D63A3-3A21-430C-BC93-DC4269A64355}"/>
                </a:ext>
              </a:extLst>
            </p:cNvPr>
            <p:cNvCxnSpPr>
              <a:cxnSpLocks/>
              <a:stCxn id="173" idx="2"/>
              <a:endCxn id="1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3200336-4F70-4678-9674-BB215ABA4548}"/>
              </a:ext>
            </a:extLst>
          </p:cNvPr>
          <p:cNvGrpSpPr/>
          <p:nvPr/>
        </p:nvGrpSpPr>
        <p:grpSpPr>
          <a:xfrm>
            <a:off x="9859018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F48A261-33CF-4E68-BF83-3F5009DD5DC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448147E-7C11-4DC1-922B-1A6531C8B0FB}"/>
                </a:ext>
              </a:extLst>
            </p:cNvPr>
            <p:cNvCxnSpPr>
              <a:stCxn id="170" idx="0"/>
              <a:endCxn id="17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951357A-C561-4C2C-8E02-EBF1D2D83E3B}"/>
                </a:ext>
              </a:extLst>
            </p:cNvPr>
            <p:cNvCxnSpPr>
              <a:cxnSpLocks/>
              <a:stCxn id="170" idx="2"/>
              <a:endCxn id="17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7F746900-9E74-49C6-9CDB-CE81492FD15C}"/>
              </a:ext>
            </a:extLst>
          </p:cNvPr>
          <p:cNvCxnSpPr>
            <a:cxnSpLocks/>
            <a:stCxn id="143" idx="0"/>
            <a:endCxn id="179" idx="3"/>
          </p:cNvCxnSpPr>
          <p:nvPr/>
        </p:nvCxnSpPr>
        <p:spPr>
          <a:xfrm flipV="1">
            <a:off x="9964612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FEE6E47-D7EA-4D8B-9E0B-80419384426B}"/>
                  </a:ext>
                </a:extLst>
              </p:cNvPr>
              <p:cNvSpPr/>
              <p:nvPr/>
            </p:nvSpPr>
            <p:spPr>
              <a:xfrm>
                <a:off x="50136" y="3385574"/>
                <a:ext cx="602794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FEE6E47-D7EA-4D8B-9E0B-80419384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6" y="3385574"/>
                <a:ext cx="602794" cy="33291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0066684-C96D-4602-AEB8-3C3DD5A5F5F4}"/>
                  </a:ext>
                </a:extLst>
              </p:cNvPr>
              <p:cNvSpPr/>
              <p:nvPr/>
            </p:nvSpPr>
            <p:spPr>
              <a:xfrm>
                <a:off x="38916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0066684-C96D-4602-AEB8-3C3DD5A5F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6" y="4987302"/>
                <a:ext cx="625236" cy="33291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427AFCE-D8C4-4B8D-8A65-0C23C22C9527}"/>
              </a:ext>
            </a:extLst>
          </p:cNvPr>
          <p:cNvCxnSpPr/>
          <p:nvPr/>
        </p:nvCxnSpPr>
        <p:spPr>
          <a:xfrm flipH="1">
            <a:off x="10113944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11D07AB-FC05-4A5C-961E-0FD8DB277B29}"/>
              </a:ext>
            </a:extLst>
          </p:cNvPr>
          <p:cNvCxnSpPr/>
          <p:nvPr/>
        </p:nvCxnSpPr>
        <p:spPr>
          <a:xfrm flipH="1">
            <a:off x="8983669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94B08D1-ECCE-4075-9500-36AE2D337AA3}"/>
              </a:ext>
            </a:extLst>
          </p:cNvPr>
          <p:cNvCxnSpPr/>
          <p:nvPr/>
        </p:nvCxnSpPr>
        <p:spPr>
          <a:xfrm flipH="1">
            <a:off x="7617661" y="3852300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818269F-F1C1-4ED4-951A-0266F6908700}"/>
              </a:ext>
            </a:extLst>
          </p:cNvPr>
          <p:cNvCxnSpPr/>
          <p:nvPr/>
        </p:nvCxnSpPr>
        <p:spPr>
          <a:xfrm flipH="1">
            <a:off x="6266793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9F76A7B-4B22-486C-8279-4A3AD7AE9A3E}"/>
              </a:ext>
            </a:extLst>
          </p:cNvPr>
          <p:cNvCxnSpPr/>
          <p:nvPr/>
        </p:nvCxnSpPr>
        <p:spPr>
          <a:xfrm flipH="1">
            <a:off x="5136518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AC7EE895-2664-4A52-96CB-5661951C19FB}"/>
              </a:ext>
            </a:extLst>
          </p:cNvPr>
          <p:cNvCxnSpPr/>
          <p:nvPr/>
        </p:nvCxnSpPr>
        <p:spPr>
          <a:xfrm flipH="1">
            <a:off x="3770510" y="3852300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2797C27-66C1-41F7-8812-6DD1D3ACE3FC}"/>
              </a:ext>
            </a:extLst>
          </p:cNvPr>
          <p:cNvCxnSpPr/>
          <p:nvPr/>
        </p:nvCxnSpPr>
        <p:spPr>
          <a:xfrm flipH="1">
            <a:off x="2402631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03ABF320-6640-4E07-9417-607078E0A691}"/>
              </a:ext>
            </a:extLst>
          </p:cNvPr>
          <p:cNvCxnSpPr/>
          <p:nvPr/>
        </p:nvCxnSpPr>
        <p:spPr>
          <a:xfrm flipH="1">
            <a:off x="1272356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63ABF32-231A-48F0-A7A5-45587A3007EE}"/>
              </a:ext>
            </a:extLst>
          </p:cNvPr>
          <p:cNvCxnSpPr>
            <a:cxnSpLocks/>
          </p:cNvCxnSpPr>
          <p:nvPr/>
        </p:nvCxnSpPr>
        <p:spPr>
          <a:xfrm flipH="1">
            <a:off x="546198" y="2473960"/>
            <a:ext cx="1110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88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CDB4-4429-44DB-9F72-A945210D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F2EBB-3C91-4237-8049-B9B505805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Maintain a separate cell state from what is outputted</a:t>
            </a:r>
          </a:p>
          <a:p>
            <a:r>
              <a:rPr lang="en-US" sz="2000" dirty="0"/>
              <a:t>Use gates to control the flow of information</a:t>
            </a:r>
          </a:p>
          <a:p>
            <a:pPr lvl="1"/>
            <a:r>
              <a:rPr lang="en-US" sz="1800" dirty="0"/>
              <a:t>Forget gate gets rid of irrelevant information</a:t>
            </a:r>
          </a:p>
          <a:p>
            <a:pPr lvl="1"/>
            <a:r>
              <a:rPr lang="en-US" sz="1800" dirty="0"/>
              <a:t>Store relevant information from current input</a:t>
            </a:r>
          </a:p>
          <a:p>
            <a:pPr lvl="1"/>
            <a:r>
              <a:rPr lang="en-US" sz="1800" dirty="0"/>
              <a:t>Selectively update the cell state</a:t>
            </a:r>
          </a:p>
          <a:p>
            <a:pPr lvl="1"/>
            <a:r>
              <a:rPr lang="en-US" sz="1800" dirty="0"/>
              <a:t>Output gate returns a filtered version of the cell state</a:t>
            </a:r>
          </a:p>
          <a:p>
            <a:r>
              <a:rPr lang="en-US" sz="2000" dirty="0"/>
              <a:t>Backpropagation through time with uninterrupted gradient flow</a:t>
            </a:r>
          </a:p>
          <a:p>
            <a:r>
              <a:rPr lang="en-US" sz="2000" dirty="0"/>
              <a:t>Implementation in </a:t>
            </a:r>
            <a:r>
              <a:rPr lang="en-US" sz="2000" dirty="0" err="1"/>
              <a:t>PyTorch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B58AA-494A-4100-BB1C-244637E7A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282C11-460C-434B-A79F-7BCBC38A54BE}"/>
              </a:ext>
            </a:extLst>
          </p:cNvPr>
          <p:cNvGrpSpPr/>
          <p:nvPr/>
        </p:nvGrpSpPr>
        <p:grpSpPr>
          <a:xfrm>
            <a:off x="6640152" y="1033050"/>
            <a:ext cx="3743286" cy="3093454"/>
            <a:chOff x="3873212" y="2628802"/>
            <a:chExt cx="4402634" cy="363834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1DFB713-8419-41EF-87F3-D3796457730E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699471E-EF5D-4E10-9D6B-3801C4EFBD14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699471E-EF5D-4E10-9D6B-3801C4EFBD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9EEEAC-84D4-40D8-B57D-DA4E4AD0AE85}"/>
                    </a:ext>
                  </a:extLst>
                </p:cNvPr>
                <p:cNvSpPr/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9EEEAC-84D4-40D8-B57D-DA4E4AD0AE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22C1A3-B819-4ECD-AE7E-9F3CD4BD0B59}"/>
                </a:ext>
              </a:extLst>
            </p:cNvPr>
            <p:cNvSpPr/>
            <p:nvPr/>
          </p:nvSpPr>
          <p:spPr>
            <a:xfrm>
              <a:off x="5758775" y="4868088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00B39C4-A030-4CCD-9CBA-D8D73CA6DE51}"/>
                    </a:ext>
                  </a:extLst>
                </p:cNvPr>
                <p:cNvSpPr/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00B39C4-A030-4CCD-9CBA-D8D73CA6D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D9FCE75-2F65-462E-94FF-7A3BE7FA7C35}"/>
                    </a:ext>
                  </a:extLst>
                </p:cNvPr>
                <p:cNvSpPr/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D9FCE75-2F65-462E-94FF-7A3BE7FA7C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95AEFEF-70E3-435D-B3B0-A7B094861A0E}"/>
                    </a:ext>
                  </a:extLst>
                </p:cNvPr>
                <p:cNvSpPr/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95AEFEF-70E3-435D-B3B0-A7B094861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CC8F90E-BF83-43D6-8324-29E40750A0D7}"/>
                    </a:ext>
                  </a:extLst>
                </p:cNvPr>
                <p:cNvSpPr/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CC8F90E-BF83-43D6-8324-29E40750A0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043C88-6FFB-4942-9E67-787EB3E870AC}"/>
                </a:ext>
              </a:extLst>
            </p:cNvPr>
            <p:cNvSpPr/>
            <p:nvPr/>
          </p:nvSpPr>
          <p:spPr>
            <a:xfrm>
              <a:off x="6774134" y="3919128"/>
              <a:ext cx="674450" cy="352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4FA6AF-F32C-45A0-AA11-6829CA53B224}"/>
                </a:ext>
              </a:extLst>
            </p:cNvPr>
            <p:cNvGrpSpPr/>
            <p:nvPr/>
          </p:nvGrpSpPr>
          <p:grpSpPr>
            <a:xfrm rot="18900000">
              <a:off x="5990407" y="409342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F1B3915-A1FC-4C60-8E92-C910DFCDA5F9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D13505-73D4-47E4-B74E-71555A7B01E9}"/>
                  </a:ext>
                </a:extLst>
              </p:cNvPr>
              <p:cNvCxnSpPr>
                <a:stCxn id="15" idx="0"/>
                <a:endCxn id="1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FEC3939-DF96-4B83-904E-590F1A3E492C}"/>
                  </a:ext>
                </a:extLst>
              </p:cNvPr>
              <p:cNvCxnSpPr>
                <a:cxnSpLocks/>
                <a:stCxn id="15" idx="2"/>
                <a:endCxn id="1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444032-46F4-4F6F-AA43-5AA4A0B4025D}"/>
                </a:ext>
              </a:extLst>
            </p:cNvPr>
            <p:cNvGrpSpPr/>
            <p:nvPr/>
          </p:nvGrpSpPr>
          <p:grpSpPr>
            <a:xfrm rot="18900000">
              <a:off x="7005765" y="4447630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A5C5855-5D16-4D86-BAAD-07158012D217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9A24EB5-B4CF-4DB7-A5E4-38F0651103BD}"/>
                  </a:ext>
                </a:extLst>
              </p:cNvPr>
              <p:cNvCxnSpPr>
                <a:stCxn id="19" idx="0"/>
                <a:endCxn id="1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BF0C7D5-7BB5-45DA-9354-D2CFC7D062A6}"/>
                  </a:ext>
                </a:extLst>
              </p:cNvPr>
              <p:cNvCxnSpPr>
                <a:cxnSpLocks/>
                <a:stCxn id="19" idx="2"/>
                <a:endCxn id="1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A2C5403B-AD69-4D8F-829E-CD64D2867D1F}"/>
                </a:ext>
              </a:extLst>
            </p:cNvPr>
            <p:cNvCxnSpPr>
              <a:cxnSpLocks/>
              <a:stCxn id="11" idx="0"/>
              <a:endCxn id="41" idx="3"/>
            </p:cNvCxnSpPr>
            <p:nvPr/>
          </p:nvCxnSpPr>
          <p:spPr>
            <a:xfrm rot="5400000" flipH="1" flipV="1">
              <a:off x="4444917" y="4347281"/>
              <a:ext cx="1041614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2B63642-E7E0-46F0-B883-5F098E5F10EE}"/>
                </a:ext>
              </a:extLst>
            </p:cNvPr>
            <p:cNvCxnSpPr>
              <a:cxnSpLocks/>
              <a:stCxn id="10" idx="0"/>
              <a:endCxn id="15" idx="1"/>
            </p:cNvCxnSpPr>
            <p:nvPr/>
          </p:nvCxnSpPr>
          <p:spPr>
            <a:xfrm rot="5400000" flipH="1" flipV="1">
              <a:off x="5389624" y="4267309"/>
              <a:ext cx="669070" cy="532494"/>
            </a:xfrm>
            <a:prstGeom prst="bentConnector3">
              <a:avLst>
                <a:gd name="adj1" fmla="val 9964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F78F4B26-3D0C-42A2-91C3-710EC041CDDF}"/>
                </a:ext>
              </a:extLst>
            </p:cNvPr>
            <p:cNvCxnSpPr>
              <a:cxnSpLocks/>
              <a:stCxn id="12" idx="0"/>
              <a:endCxn id="19" idx="1"/>
            </p:cNvCxnSpPr>
            <p:nvPr/>
          </p:nvCxnSpPr>
          <p:spPr>
            <a:xfrm rot="5400000" flipH="1" flipV="1">
              <a:off x="6710294" y="4572619"/>
              <a:ext cx="314865" cy="276075"/>
            </a:xfrm>
            <a:prstGeom prst="bentConnector3">
              <a:avLst>
                <a:gd name="adj1" fmla="val 9950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0E07EB87-63C6-415E-9509-B872690156F6}"/>
                </a:ext>
              </a:extLst>
            </p:cNvPr>
            <p:cNvCxnSpPr>
              <a:cxnSpLocks/>
              <a:stCxn id="15" idx="7"/>
              <a:endCxn id="45" idx="4"/>
            </p:cNvCxnSpPr>
            <p:nvPr/>
          </p:nvCxnSpPr>
          <p:spPr>
            <a:xfrm rot="16200000" flipV="1">
              <a:off x="5962958" y="3960384"/>
              <a:ext cx="266085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2F5E375E-03E9-47D7-BCFC-D73F135A12E8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rot="16200000" flipH="1">
              <a:off x="7334078" y="4436097"/>
              <a:ext cx="684708" cy="113014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88325D4D-92EF-46FB-9B29-0F17CE1C6420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rot="5400000" flipH="1" flipV="1">
              <a:off x="7579086" y="3254023"/>
              <a:ext cx="197379" cy="11328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BBF8FB16-1F06-4CE5-8B92-1E2CE1C7BFBB}"/>
                </a:ext>
              </a:extLst>
            </p:cNvPr>
            <p:cNvCxnSpPr>
              <a:stCxn id="6" idx="0"/>
              <a:endCxn id="11" idx="2"/>
            </p:cNvCxnSpPr>
            <p:nvPr/>
          </p:nvCxnSpPr>
          <p:spPr>
            <a:xfrm rot="5400000" flipH="1" flipV="1">
              <a:off x="4607667" y="5464390"/>
              <a:ext cx="601448" cy="114665"/>
            </a:xfrm>
            <a:prstGeom prst="bentConnector3">
              <a:avLst>
                <a:gd name="adj1" fmla="val 79562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E19AC5CE-765A-467A-8249-29023CC205F1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rot="5400000" flipH="1" flipV="1">
              <a:off x="4853763" y="5218298"/>
              <a:ext cx="601445" cy="606853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987C50A-A6C7-46B3-B10A-F90A9842B7C2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rot="5400000" flipH="1" flipV="1">
              <a:off x="5172805" y="4899252"/>
              <a:ext cx="601448" cy="1244941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EC967F4B-4B09-4A2F-B42E-E740BC7EB4ED}"/>
                </a:ext>
              </a:extLst>
            </p:cNvPr>
            <p:cNvCxnSpPr>
              <a:cxnSpLocks/>
              <a:stCxn id="6" idx="0"/>
              <a:endCxn id="12" idx="2"/>
            </p:cNvCxnSpPr>
            <p:nvPr/>
          </p:nvCxnSpPr>
          <p:spPr>
            <a:xfrm rot="5400000" flipH="1" flipV="1">
              <a:off x="5489650" y="4582407"/>
              <a:ext cx="601448" cy="1878630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F8924D5-F25E-42F8-9651-ECC4A7AB6032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924419" y="5220998"/>
              <a:ext cx="1041305" cy="121921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C07249-0141-4E22-8533-80D08FE5CB31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18" y="3720880"/>
              <a:ext cx="4217257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A0274B-B205-497E-BC6F-FA2384D7DA20}"/>
                </a:ext>
              </a:extLst>
            </p:cNvPr>
            <p:cNvCxnSpPr>
              <a:cxnSpLocks/>
              <a:stCxn id="19" idx="7"/>
              <a:endCxn id="13" idx="2"/>
            </p:cNvCxnSpPr>
            <p:nvPr/>
          </p:nvCxnSpPr>
          <p:spPr>
            <a:xfrm flipV="1">
              <a:off x="7111358" y="4272038"/>
              <a:ext cx="1" cy="17559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220465-82A9-4250-A06E-FA3A17B1538F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7556358" y="3073498"/>
              <a:ext cx="0" cy="6126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0A1BCD-03FB-465B-B1BD-DCA6191552D5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8" y="3756506"/>
              <a:ext cx="0" cy="158165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04381C-638D-49E7-A25A-BD77F2D965B3}"/>
                    </a:ext>
                  </a:extLst>
                </p:cNvPr>
                <p:cNvSpPr/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04381C-638D-49E7-A25A-BD77F2D965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6AF40D9-C73F-4658-817A-6AAE0C54212A}"/>
                    </a:ext>
                  </a:extLst>
                </p:cNvPr>
                <p:cNvSpPr/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6AF40D9-C73F-4658-817A-6AAE0C5421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0314D0B-4CD0-4652-B455-51387BCDF66A}"/>
                    </a:ext>
                  </a:extLst>
                </p:cNvPr>
                <p:cNvSpPr/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0314D0B-4CD0-4652-B455-51387BCDF6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2F20858-2E02-4ABB-99F6-18139F3ECEB6}"/>
                </a:ext>
              </a:extLst>
            </p:cNvPr>
            <p:cNvGrpSpPr/>
            <p:nvPr/>
          </p:nvGrpSpPr>
          <p:grpSpPr>
            <a:xfrm rot="18900000">
              <a:off x="4860132" y="3615287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C0EA85E-1D8B-4FAF-947A-4F80CAF667C4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34B3A14-D651-48DA-973D-5038E236EB60}"/>
                  </a:ext>
                </a:extLst>
              </p:cNvPr>
              <p:cNvCxnSpPr>
                <a:stCxn id="41" idx="0"/>
                <a:endCxn id="41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B3AA24-4074-4283-88F0-46FA185C72BF}"/>
                  </a:ext>
                </a:extLst>
              </p:cNvPr>
              <p:cNvCxnSpPr>
                <a:cxnSpLocks/>
                <a:stCxn id="41" idx="2"/>
                <a:endCxn id="41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4D23FBA-62EE-4E6D-B459-18550B8D8E54}"/>
                </a:ext>
              </a:extLst>
            </p:cNvPr>
            <p:cNvGrpSpPr/>
            <p:nvPr/>
          </p:nvGrpSpPr>
          <p:grpSpPr>
            <a:xfrm>
              <a:off x="5990406" y="361615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F86701-D104-4BC4-9D13-C945C7CCF62E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4EDE5F7-C58C-4CBE-8FB5-63E65686A6F5}"/>
                  </a:ext>
                </a:extLst>
              </p:cNvPr>
              <p:cNvCxnSpPr>
                <a:stCxn id="45" idx="0"/>
                <a:endCxn id="4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900DA3F-D404-4916-AB73-DCE47A0D41FD}"/>
                  </a:ext>
                </a:extLst>
              </p:cNvPr>
              <p:cNvCxnSpPr>
                <a:cxnSpLocks/>
                <a:stCxn id="45" idx="2"/>
                <a:endCxn id="4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8BA6DA8-5036-4087-81BA-97F2917705B5}"/>
                </a:ext>
              </a:extLst>
            </p:cNvPr>
            <p:cNvCxnSpPr>
              <a:cxnSpLocks/>
              <a:stCxn id="8" idx="0"/>
              <a:endCxn id="15" idx="3"/>
            </p:cNvCxnSpPr>
            <p:nvPr/>
          </p:nvCxnSpPr>
          <p:spPr>
            <a:xfrm flipV="1">
              <a:off x="6096000" y="4304615"/>
              <a:ext cx="0" cy="56347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7C6D4E93-92FD-404C-85DD-610C05724C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214" y="3785415"/>
            <a:ext cx="2770484" cy="27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Variants</a:t>
            </a:r>
            <a:r>
              <a:rPr lang="nl-BE" dirty="0"/>
              <a:t> of </a:t>
            </a:r>
            <a:r>
              <a:rPr lang="nl-BE" dirty="0" err="1"/>
              <a:t>RNNs</a:t>
            </a:r>
            <a:endParaRPr dirty="0"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359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D61823-71A4-45C6-AC61-C438F095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B421D-870A-4A17-8A8A-EB5FC578E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1600" dirty="0"/>
              <a:t>In many applications, the ‘time’ dimension is also meaningful in the other direction (e.g. sequencing)</a:t>
            </a:r>
          </a:p>
          <a:p>
            <a:r>
              <a:rPr lang="en-US" sz="1600" dirty="0"/>
              <a:t>Exploiting this structure can improve an RNN significantly</a:t>
            </a:r>
          </a:p>
          <a:p>
            <a:endParaRPr lang="en-US" sz="1600" dirty="0"/>
          </a:p>
          <a:p>
            <a:r>
              <a:rPr lang="en-US" sz="1600" dirty="0"/>
              <a:t>Bi-directional RNNs (Schuster et.al., 1997) are simply two RNNs working together</a:t>
            </a:r>
          </a:p>
          <a:p>
            <a:pPr lvl="1"/>
            <a:r>
              <a:rPr lang="en-US" sz="1400" dirty="0"/>
              <a:t>The first RNN is a “vanilla” RNN</a:t>
            </a:r>
          </a:p>
          <a:p>
            <a:pPr lvl="1"/>
            <a:r>
              <a:rPr lang="en-US" sz="1400" dirty="0"/>
              <a:t>The second RNN uses reversed inputs</a:t>
            </a:r>
          </a:p>
          <a:p>
            <a:endParaRPr lang="en-US" sz="1600" dirty="0"/>
          </a:p>
          <a:p>
            <a:r>
              <a:rPr lang="en-US" sz="1600" dirty="0"/>
              <a:t>Also possible with LSTMs</a:t>
            </a:r>
          </a:p>
          <a:p>
            <a:endParaRPr lang="en-US" sz="1600" dirty="0"/>
          </a:p>
          <a:p>
            <a:r>
              <a:rPr lang="en-US" sz="1600" dirty="0"/>
              <a:t>Implementation in </a:t>
            </a:r>
            <a:r>
              <a:rPr lang="en-US" sz="1600" dirty="0" err="1"/>
              <a:t>PyTorch</a:t>
            </a:r>
            <a:endParaRPr lang="en-US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3F041B-1644-41F4-8E3F-FA6BA8B7FD49}"/>
              </a:ext>
            </a:extLst>
          </p:cNvPr>
          <p:cNvGrpSpPr/>
          <p:nvPr/>
        </p:nvGrpSpPr>
        <p:grpSpPr>
          <a:xfrm>
            <a:off x="6620299" y="1514217"/>
            <a:ext cx="1708594" cy="3567354"/>
            <a:chOff x="6620299" y="1514217"/>
            <a:chExt cx="1708594" cy="356735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B9332C3-9BEB-48B2-A719-CA1A89BAB3AE}"/>
                </a:ext>
              </a:extLst>
            </p:cNvPr>
            <p:cNvSpPr/>
            <p:nvPr/>
          </p:nvSpPr>
          <p:spPr>
            <a:xfrm>
              <a:off x="6980631" y="3189657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AEEA87C-A869-4772-BB20-17DA197EC914}"/>
                </a:ext>
              </a:extLst>
            </p:cNvPr>
            <p:cNvCxnSpPr>
              <a:cxnSpLocks/>
              <a:stCxn id="8" idx="3"/>
              <a:endCxn id="8" idx="1"/>
            </p:cNvCxnSpPr>
            <p:nvPr/>
          </p:nvCxnSpPr>
          <p:spPr>
            <a:xfrm flipH="1">
              <a:off x="6980631" y="3626298"/>
              <a:ext cx="943576" cy="12700"/>
            </a:xfrm>
            <a:prstGeom prst="bentConnector5">
              <a:avLst>
                <a:gd name="adj1" fmla="val -24227"/>
                <a:gd name="adj2" fmla="val -5025709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C2EBB44-2BDC-4009-A37B-E3AE6D95555C}"/>
                    </a:ext>
                  </a:extLst>
                </p:cNvPr>
                <p:cNvSpPr/>
                <p:nvPr/>
              </p:nvSpPr>
              <p:spPr>
                <a:xfrm>
                  <a:off x="7168093" y="2167639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C2EBB44-2BDC-4009-A37B-E3AE6D955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2167639"/>
                  <a:ext cx="568650" cy="5686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0BC566-3F33-4E3B-9BD9-9192F0C6EC7B}"/>
                    </a:ext>
                  </a:extLst>
                </p:cNvPr>
                <p:cNvSpPr/>
                <p:nvPr/>
              </p:nvSpPr>
              <p:spPr>
                <a:xfrm>
                  <a:off x="7168093" y="4512920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0BC566-3F33-4E3B-9BD9-9192F0C6EC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4512920"/>
                  <a:ext cx="568650" cy="56865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2A24B74-E1AB-4C71-A2A9-5B538905FDA8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flipV="1">
              <a:off x="7452418" y="4062939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075133B-0AC5-4CA4-9848-3DCDBDE32CCE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7452418" y="2736290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EEC6BBD-BF1C-4E97-87D4-EA9E2C2E2CDC}"/>
                    </a:ext>
                  </a:extLst>
                </p:cNvPr>
                <p:cNvSpPr/>
                <p:nvPr/>
              </p:nvSpPr>
              <p:spPr>
                <a:xfrm>
                  <a:off x="7899224" y="3655642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EEC6BBD-BF1C-4E97-87D4-EA9E2C2E2C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224" y="3655642"/>
                  <a:ext cx="429669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B34BE6-CBB7-4F6B-A4FB-F0A1AE108A2B}"/>
                </a:ext>
              </a:extLst>
            </p:cNvPr>
            <p:cNvSpPr txBox="1"/>
            <p:nvPr/>
          </p:nvSpPr>
          <p:spPr>
            <a:xfrm>
              <a:off x="6620299" y="1514217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“Vanilla” RNN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FF17E-DD32-4C7C-A975-1C33FF86792C}"/>
              </a:ext>
            </a:extLst>
          </p:cNvPr>
          <p:cNvGrpSpPr/>
          <p:nvPr/>
        </p:nvGrpSpPr>
        <p:grpSpPr>
          <a:xfrm>
            <a:off x="8999372" y="1130877"/>
            <a:ext cx="2632700" cy="4235019"/>
            <a:chOff x="8999372" y="1130877"/>
            <a:chExt cx="2632700" cy="423501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A13ED13-96FC-40F3-A153-3774AFFB12FF}"/>
                </a:ext>
              </a:extLst>
            </p:cNvPr>
            <p:cNvSpPr/>
            <p:nvPr/>
          </p:nvSpPr>
          <p:spPr>
            <a:xfrm>
              <a:off x="8999372" y="3189657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FCCB3A82-ECE6-4A0C-8768-EFB1AD1758C0}"/>
                </a:ext>
              </a:extLst>
            </p:cNvPr>
            <p:cNvCxnSpPr>
              <a:cxnSpLocks/>
              <a:stCxn id="16" idx="3"/>
              <a:endCxn id="16" idx="1"/>
            </p:cNvCxnSpPr>
            <p:nvPr/>
          </p:nvCxnSpPr>
          <p:spPr>
            <a:xfrm flipH="1">
              <a:off x="8999372" y="3626298"/>
              <a:ext cx="943576" cy="12700"/>
            </a:xfrm>
            <a:prstGeom prst="bentConnector5">
              <a:avLst>
                <a:gd name="adj1" fmla="val -24227"/>
                <a:gd name="adj2" fmla="val 5238118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794574B-A4FE-409F-A3C4-2FD0D2F73A5B}"/>
                    </a:ext>
                  </a:extLst>
                </p:cNvPr>
                <p:cNvSpPr/>
                <p:nvPr/>
              </p:nvSpPr>
              <p:spPr>
                <a:xfrm>
                  <a:off x="9942948" y="1883313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794574B-A4FE-409F-A3C4-2FD0D2F73A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948" y="1883313"/>
                  <a:ext cx="568650" cy="56865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0B9BE22-101A-4628-81E0-73D1BA379295}"/>
                    </a:ext>
                  </a:extLst>
                </p:cNvPr>
                <p:cNvSpPr/>
                <p:nvPr/>
              </p:nvSpPr>
              <p:spPr>
                <a:xfrm>
                  <a:off x="9942948" y="4797245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0B9BE22-101A-4628-81E0-73D1BA379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948" y="4797245"/>
                  <a:ext cx="568650" cy="56865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C5E081-2789-4C12-AD77-84A02B699C9B}"/>
                </a:ext>
              </a:extLst>
            </p:cNvPr>
            <p:cNvCxnSpPr>
              <a:cxnSpLocks/>
              <a:stCxn id="19" idx="1"/>
              <a:endCxn id="16" idx="2"/>
            </p:cNvCxnSpPr>
            <p:nvPr/>
          </p:nvCxnSpPr>
          <p:spPr>
            <a:xfrm flipH="1" flipV="1">
              <a:off x="9471160" y="4062939"/>
              <a:ext cx="555065" cy="817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5E5F3B7-A957-4A7D-B8F8-4149E78146DE}"/>
                </a:ext>
              </a:extLst>
            </p:cNvPr>
            <p:cNvCxnSpPr>
              <a:cxnSpLocks/>
              <a:stCxn id="16" idx="0"/>
              <a:endCxn id="18" idx="3"/>
            </p:cNvCxnSpPr>
            <p:nvPr/>
          </p:nvCxnSpPr>
          <p:spPr>
            <a:xfrm flipV="1">
              <a:off x="9471160" y="2368687"/>
              <a:ext cx="555065" cy="8209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949348-F2CF-492A-9673-24A01B68128C}"/>
                    </a:ext>
                  </a:extLst>
                </p:cNvPr>
                <p:cNvSpPr/>
                <p:nvPr/>
              </p:nvSpPr>
              <p:spPr>
                <a:xfrm>
                  <a:off x="9896768" y="3299368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949348-F2CF-492A-9673-24A01B6812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6768" y="3299368"/>
                  <a:ext cx="429669" cy="3329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8B272ED-0933-4315-AC5F-229287646B48}"/>
                </a:ext>
              </a:extLst>
            </p:cNvPr>
            <p:cNvSpPr/>
            <p:nvPr/>
          </p:nvSpPr>
          <p:spPr>
            <a:xfrm>
              <a:off x="10511598" y="3173907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180DE3DF-CE70-4D71-BBEE-2D5A65B06AB7}"/>
                </a:ext>
              </a:extLst>
            </p:cNvPr>
            <p:cNvCxnSpPr>
              <a:cxnSpLocks/>
              <a:stCxn id="31" idx="1"/>
              <a:endCxn id="31" idx="3"/>
            </p:cNvCxnSpPr>
            <p:nvPr/>
          </p:nvCxnSpPr>
          <p:spPr>
            <a:xfrm rot="10800000" flipH="1">
              <a:off x="10511598" y="3610548"/>
              <a:ext cx="943576" cy="12700"/>
            </a:xfrm>
            <a:prstGeom prst="bentConnector5">
              <a:avLst>
                <a:gd name="adj1" fmla="val -24227"/>
                <a:gd name="adj2" fmla="val 5238118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D56022E-5F4A-49D8-874A-369726CC8598}"/>
                    </a:ext>
                  </a:extLst>
                </p:cNvPr>
                <p:cNvSpPr/>
                <p:nvPr/>
              </p:nvSpPr>
              <p:spPr>
                <a:xfrm>
                  <a:off x="10204183" y="3593035"/>
                  <a:ext cx="429668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D56022E-5F4A-49D8-874A-369726CC8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4183" y="3593035"/>
                  <a:ext cx="429668" cy="332912"/>
                </a:xfrm>
                <a:prstGeom prst="rect">
                  <a:avLst/>
                </a:prstGeom>
                <a:blipFill>
                  <a:blip r:embed="rId8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90202E-DB8C-4859-95CC-67CC32680166}"/>
                </a:ext>
              </a:extLst>
            </p:cNvPr>
            <p:cNvCxnSpPr>
              <a:cxnSpLocks/>
              <a:stCxn id="19" idx="7"/>
              <a:endCxn id="31" idx="2"/>
            </p:cNvCxnSpPr>
            <p:nvPr/>
          </p:nvCxnSpPr>
          <p:spPr>
            <a:xfrm flipV="1">
              <a:off x="10428321" y="4047189"/>
              <a:ext cx="555065" cy="8333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97E015B-E578-4F3D-8185-482F6448C491}"/>
                </a:ext>
              </a:extLst>
            </p:cNvPr>
            <p:cNvCxnSpPr>
              <a:cxnSpLocks/>
              <a:stCxn id="31" idx="0"/>
              <a:endCxn id="18" idx="5"/>
            </p:cNvCxnSpPr>
            <p:nvPr/>
          </p:nvCxnSpPr>
          <p:spPr>
            <a:xfrm flipH="1" flipV="1">
              <a:off x="10428321" y="2368687"/>
              <a:ext cx="555065" cy="8052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F72D0F-3032-4DBA-AD0C-F4B98AF9B7F0}"/>
                </a:ext>
              </a:extLst>
            </p:cNvPr>
            <p:cNvSpPr txBox="1"/>
            <p:nvPr/>
          </p:nvSpPr>
          <p:spPr>
            <a:xfrm>
              <a:off x="10607433" y="4458691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Reversion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BA416A-48FE-4DFD-94F1-444416394F45}"/>
                </a:ext>
              </a:extLst>
            </p:cNvPr>
            <p:cNvSpPr txBox="1"/>
            <p:nvPr/>
          </p:nvSpPr>
          <p:spPr>
            <a:xfrm>
              <a:off x="9141018" y="1130877"/>
              <a:ext cx="2169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Bi-directional RNN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723B6CD-33EA-4A97-B487-A520D59F8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8906" y="5531552"/>
            <a:ext cx="4743450" cy="504825"/>
          </a:xfrm>
          <a:prstGeom prst="rect">
            <a:avLst/>
          </a:prstGeom>
        </p:spPr>
      </p:pic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4A508896-62A4-4DEA-9C73-DFBE6F9743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27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1B78-ABA2-45F1-9C1C-3E510922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RNNs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B6755-4A13-4EBB-B708-A0D28A54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794" cy="4274256"/>
          </a:xfrm>
        </p:spPr>
        <p:txBody>
          <a:bodyPr/>
          <a:lstStyle/>
          <a:p>
            <a:r>
              <a:rPr lang="en-US" sz="2000" dirty="0"/>
              <a:t>RNNs can consist of multiple layers</a:t>
            </a:r>
          </a:p>
          <a:p>
            <a:r>
              <a:rPr lang="en-US" sz="2000" dirty="0"/>
              <a:t>This is done by simply stacking the recurrent cells on top of each other</a:t>
            </a:r>
          </a:p>
          <a:p>
            <a:endParaRPr lang="en-US" sz="2000" dirty="0"/>
          </a:p>
          <a:p>
            <a:r>
              <a:rPr lang="en-US" sz="2000" dirty="0"/>
              <a:t>Amount of parameters scales with the amount of layers</a:t>
            </a:r>
          </a:p>
          <a:p>
            <a:r>
              <a:rPr lang="en-US" sz="2000" dirty="0"/>
              <a:t>Increases the capacity of the RNN</a:t>
            </a:r>
          </a:p>
          <a:p>
            <a:endParaRPr lang="en-US" sz="2000" dirty="0"/>
          </a:p>
          <a:p>
            <a:r>
              <a:rPr lang="en-US" sz="2000" dirty="0"/>
              <a:t>Also possible with LSTMs</a:t>
            </a:r>
          </a:p>
          <a:p>
            <a:endParaRPr lang="en-US" sz="2000" dirty="0"/>
          </a:p>
          <a:p>
            <a:r>
              <a:rPr lang="en-US" sz="2000" dirty="0"/>
              <a:t>Implementation in </a:t>
            </a:r>
            <a:r>
              <a:rPr lang="en-US" sz="2000" dirty="0" err="1"/>
              <a:t>PyTorch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46A06-C8C3-4BA7-8452-74ED46D690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FFC23-3EE3-4B39-AD06-8AF7BD90BE62}"/>
              </a:ext>
            </a:extLst>
          </p:cNvPr>
          <p:cNvGrpSpPr/>
          <p:nvPr/>
        </p:nvGrpSpPr>
        <p:grpSpPr>
          <a:xfrm>
            <a:off x="6620299" y="1435891"/>
            <a:ext cx="1708594" cy="3567354"/>
            <a:chOff x="6620299" y="1435891"/>
            <a:chExt cx="1708594" cy="356735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907EE38-4E63-402D-A6DA-788FDBA179A0}"/>
                </a:ext>
              </a:extLst>
            </p:cNvPr>
            <p:cNvSpPr/>
            <p:nvPr/>
          </p:nvSpPr>
          <p:spPr>
            <a:xfrm>
              <a:off x="6980631" y="3111331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382DBD67-4558-4CA3-8AD2-8D9FC3DB1CAB}"/>
                </a:ext>
              </a:extLst>
            </p:cNvPr>
            <p:cNvCxnSpPr>
              <a:cxnSpLocks/>
              <a:stCxn id="5" idx="3"/>
              <a:endCxn id="5" idx="1"/>
            </p:cNvCxnSpPr>
            <p:nvPr/>
          </p:nvCxnSpPr>
          <p:spPr>
            <a:xfrm flipH="1">
              <a:off x="6980631" y="3547972"/>
              <a:ext cx="943576" cy="12700"/>
            </a:xfrm>
            <a:prstGeom prst="bentConnector5">
              <a:avLst>
                <a:gd name="adj1" fmla="val -24227"/>
                <a:gd name="adj2" fmla="val -5025709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9E00CB4-64C7-4786-BD0D-57E119031AA2}"/>
                    </a:ext>
                  </a:extLst>
                </p:cNvPr>
                <p:cNvSpPr/>
                <p:nvPr/>
              </p:nvSpPr>
              <p:spPr>
                <a:xfrm>
                  <a:off x="7168093" y="2089313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9E00CB4-64C7-4786-BD0D-57E119031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2089313"/>
                  <a:ext cx="568650" cy="5686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4430289-0CDA-4CB7-990B-F6594BA79B7D}"/>
                    </a:ext>
                  </a:extLst>
                </p:cNvPr>
                <p:cNvSpPr/>
                <p:nvPr/>
              </p:nvSpPr>
              <p:spPr>
                <a:xfrm>
                  <a:off x="7168093" y="4434594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4430289-0CDA-4CB7-990B-F6594BA79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4434594"/>
                  <a:ext cx="568650" cy="56865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96FF69D-B287-4853-860A-2F78B270D610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7452418" y="3984613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62DC575-510D-441A-B7C6-4FE871BDFC22}"/>
                </a:ext>
              </a:extLst>
            </p:cNvPr>
            <p:cNvCxnSpPr>
              <a:cxnSpLocks/>
              <a:stCxn id="5" idx="0"/>
              <a:endCxn id="7" idx="4"/>
            </p:cNvCxnSpPr>
            <p:nvPr/>
          </p:nvCxnSpPr>
          <p:spPr>
            <a:xfrm flipH="1" flipV="1">
              <a:off x="7452418" y="2657964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10D1A4-1E02-4895-A814-1F9DC0F50290}"/>
                </a:ext>
              </a:extLst>
            </p:cNvPr>
            <p:cNvSpPr txBox="1"/>
            <p:nvPr/>
          </p:nvSpPr>
          <p:spPr>
            <a:xfrm>
              <a:off x="6620299" y="1435891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“Vanilla” 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D32A2F7-D0D7-471E-B785-24CF42FB51F2}"/>
                    </a:ext>
                  </a:extLst>
                </p:cNvPr>
                <p:cNvSpPr/>
                <p:nvPr/>
              </p:nvSpPr>
              <p:spPr>
                <a:xfrm>
                  <a:off x="7899224" y="3577316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D32A2F7-D0D7-471E-B785-24CF42FB5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224" y="3577316"/>
                  <a:ext cx="429669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271455-FB2F-485F-9D5E-AD398E6FA7B0}"/>
              </a:ext>
            </a:extLst>
          </p:cNvPr>
          <p:cNvGrpSpPr/>
          <p:nvPr/>
        </p:nvGrpSpPr>
        <p:grpSpPr>
          <a:xfrm>
            <a:off x="8826076" y="864687"/>
            <a:ext cx="1906420" cy="5011840"/>
            <a:chOff x="8826076" y="864687"/>
            <a:chExt cx="1906420" cy="501184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2F5C8B-C680-4E45-8B57-21C0BB70508B}"/>
                </a:ext>
              </a:extLst>
            </p:cNvPr>
            <p:cNvSpPr/>
            <p:nvPr/>
          </p:nvSpPr>
          <p:spPr>
            <a:xfrm>
              <a:off x="9260947" y="3984613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DD63EF09-6B1B-4824-8096-DF1D261B7BAD}"/>
                </a:ext>
              </a:extLst>
            </p:cNvPr>
            <p:cNvCxnSpPr>
              <a:cxnSpLocks/>
              <a:stCxn id="11" idx="3"/>
              <a:endCxn id="11" idx="1"/>
            </p:cNvCxnSpPr>
            <p:nvPr/>
          </p:nvCxnSpPr>
          <p:spPr>
            <a:xfrm flipH="1">
              <a:off x="9260947" y="4421254"/>
              <a:ext cx="943576" cy="12700"/>
            </a:xfrm>
            <a:prstGeom prst="bentConnector5">
              <a:avLst>
                <a:gd name="adj1" fmla="val -24227"/>
                <a:gd name="adj2" fmla="val 5238118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8A3B34F8-0109-4E30-BB62-E09954648F76}"/>
                    </a:ext>
                  </a:extLst>
                </p:cNvPr>
                <p:cNvSpPr/>
                <p:nvPr/>
              </p:nvSpPr>
              <p:spPr>
                <a:xfrm>
                  <a:off x="9448409" y="1517599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8A3B34F8-0109-4E30-BB62-E09954648F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409" y="1517599"/>
                  <a:ext cx="568650" cy="56865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4FA33258-075A-4E8D-A25D-5BD4E8909E51}"/>
                    </a:ext>
                  </a:extLst>
                </p:cNvPr>
                <p:cNvSpPr/>
                <p:nvPr/>
              </p:nvSpPr>
              <p:spPr>
                <a:xfrm>
                  <a:off x="9448409" y="5307876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4FA33258-075A-4E8D-A25D-5BD4E8909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409" y="5307876"/>
                  <a:ext cx="568650" cy="56865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9827D66-F45B-4E29-9E05-1D2987C1E72F}"/>
                </a:ext>
              </a:extLst>
            </p:cNvPr>
            <p:cNvCxnSpPr>
              <a:cxnSpLocks/>
              <a:stCxn id="14" idx="0"/>
              <a:endCxn id="11" idx="2"/>
            </p:cNvCxnSpPr>
            <p:nvPr/>
          </p:nvCxnSpPr>
          <p:spPr>
            <a:xfrm flipV="1">
              <a:off x="9732734" y="4857895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4762AD-424D-4E05-8CEC-302AC959DED0}"/>
                </a:ext>
              </a:extLst>
            </p:cNvPr>
            <p:cNvCxnSpPr>
              <a:cxnSpLocks/>
              <a:stCxn id="19" idx="0"/>
              <a:endCxn id="13" idx="4"/>
            </p:cNvCxnSpPr>
            <p:nvPr/>
          </p:nvCxnSpPr>
          <p:spPr>
            <a:xfrm flipV="1">
              <a:off x="9732734" y="2086250"/>
              <a:ext cx="0" cy="5722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2660873-7E2D-41C5-BACE-F87A86366E60}"/>
                </a:ext>
              </a:extLst>
            </p:cNvPr>
            <p:cNvSpPr/>
            <p:nvPr/>
          </p:nvSpPr>
          <p:spPr>
            <a:xfrm>
              <a:off x="9260946" y="2658474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011159B6-9B14-4571-A312-A326CE69FCD0}"/>
                </a:ext>
              </a:extLst>
            </p:cNvPr>
            <p:cNvCxnSpPr>
              <a:cxnSpLocks/>
              <a:stCxn id="19" idx="3"/>
              <a:endCxn id="19" idx="1"/>
            </p:cNvCxnSpPr>
            <p:nvPr/>
          </p:nvCxnSpPr>
          <p:spPr>
            <a:xfrm flipH="1">
              <a:off x="9260946" y="3095115"/>
              <a:ext cx="943576" cy="12700"/>
            </a:xfrm>
            <a:prstGeom prst="bentConnector5">
              <a:avLst>
                <a:gd name="adj1" fmla="val -24227"/>
                <a:gd name="adj2" fmla="val -5234614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96E7C8-C446-41AE-B8DC-BCE367AE928A}"/>
                </a:ext>
              </a:extLst>
            </p:cNvPr>
            <p:cNvCxnSpPr>
              <a:cxnSpLocks/>
              <a:stCxn id="11" idx="0"/>
              <a:endCxn id="19" idx="2"/>
            </p:cNvCxnSpPr>
            <p:nvPr/>
          </p:nvCxnSpPr>
          <p:spPr>
            <a:xfrm flipH="1" flipV="1">
              <a:off x="9732734" y="3531756"/>
              <a:ext cx="1" cy="452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BFEA48-D7B7-4D97-8604-D00BCDC45F44}"/>
                </a:ext>
              </a:extLst>
            </p:cNvPr>
            <p:cNvSpPr txBox="1"/>
            <p:nvPr/>
          </p:nvSpPr>
          <p:spPr>
            <a:xfrm>
              <a:off x="8826076" y="864687"/>
              <a:ext cx="1813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Two-layer 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530EC62-2A76-444A-863B-27DAA80A32FF}"/>
                    </a:ext>
                  </a:extLst>
                </p:cNvPr>
                <p:cNvSpPr/>
                <p:nvPr/>
              </p:nvSpPr>
              <p:spPr>
                <a:xfrm>
                  <a:off x="10161634" y="4021522"/>
                  <a:ext cx="570862" cy="3967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530EC62-2A76-444A-863B-27DAA80A3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1634" y="4021522"/>
                  <a:ext cx="570862" cy="3967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F37E57B-3B0D-4D66-8DE8-B64E5BFB5BC4}"/>
                    </a:ext>
                  </a:extLst>
                </p:cNvPr>
                <p:cNvSpPr/>
                <p:nvPr/>
              </p:nvSpPr>
              <p:spPr>
                <a:xfrm>
                  <a:off x="10161634" y="3089402"/>
                  <a:ext cx="570862" cy="3967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F37E57B-3B0D-4D66-8DE8-B64E5BFB5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1634" y="3089402"/>
                  <a:ext cx="570862" cy="3967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ACACD2F-D453-4997-BC4E-AD47488B09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272" y="5541077"/>
            <a:ext cx="43338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1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D61823-71A4-45C6-AC61-C438F095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B421D-870A-4A17-8A8A-EB5FC578E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GRUs (Cho et.al., 2014) are a gating alternative to LSTMs</a:t>
            </a:r>
          </a:p>
          <a:p>
            <a:pPr lvl="1"/>
            <a:r>
              <a:rPr lang="en-US" sz="2000" dirty="0"/>
              <a:t>Also have a forget gate</a:t>
            </a:r>
          </a:p>
          <a:p>
            <a:pPr lvl="1"/>
            <a:r>
              <a:rPr lang="en-US" sz="2000" dirty="0"/>
              <a:t>No output gate</a:t>
            </a:r>
          </a:p>
          <a:p>
            <a:pPr lvl="1"/>
            <a:r>
              <a:rPr lang="en-US" sz="2000" dirty="0"/>
              <a:t>Fewer parameters than LSTM</a:t>
            </a:r>
          </a:p>
          <a:p>
            <a:endParaRPr lang="en-US" sz="2400" dirty="0"/>
          </a:p>
          <a:p>
            <a:r>
              <a:rPr lang="en-US" sz="2400" dirty="0"/>
              <a:t>Has shown to outperform LSTMs on some datasets, but not consistently</a:t>
            </a:r>
          </a:p>
          <a:p>
            <a:endParaRPr lang="en-US" sz="2400" dirty="0"/>
          </a:p>
          <a:p>
            <a:r>
              <a:rPr lang="en-US" sz="2400" dirty="0"/>
              <a:t>Implementation in </a:t>
            </a:r>
            <a:r>
              <a:rPr lang="en-US" sz="2400" dirty="0" err="1"/>
              <a:t>PyTorch</a:t>
            </a:r>
            <a:endParaRPr lang="en-US" sz="2400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93FCA75-0EFC-4048-AC03-2252728E2A30}"/>
              </a:ext>
            </a:extLst>
          </p:cNvPr>
          <p:cNvGrpSpPr/>
          <p:nvPr/>
        </p:nvGrpSpPr>
        <p:grpSpPr>
          <a:xfrm>
            <a:off x="6651655" y="1492729"/>
            <a:ext cx="4429044" cy="3638340"/>
            <a:chOff x="6651655" y="2028438"/>
            <a:chExt cx="4429044" cy="36383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CF5C172-E915-4593-A496-E26C0DFA159E}"/>
                </a:ext>
              </a:extLst>
            </p:cNvPr>
            <p:cNvSpPr/>
            <p:nvPr/>
          </p:nvSpPr>
          <p:spPr>
            <a:xfrm>
              <a:off x="7204756" y="2861977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75754B9-080E-416E-AAC8-F2DA24B156D6}"/>
                    </a:ext>
                  </a:extLst>
                </p:cNvPr>
                <p:cNvSpPr/>
                <p:nvPr/>
              </p:nvSpPr>
              <p:spPr>
                <a:xfrm>
                  <a:off x="7436565" y="5222082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75754B9-080E-416E-AAC8-F2DA24B15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565" y="5222082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71C788C-70C2-4B1D-82F8-E306EB83DDE2}"/>
                    </a:ext>
                  </a:extLst>
                </p:cNvPr>
                <p:cNvSpPr/>
                <p:nvPr/>
              </p:nvSpPr>
              <p:spPr>
                <a:xfrm>
                  <a:off x="10141864" y="202843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71C788C-70C2-4B1D-82F8-E306EB83DD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1864" y="2028438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58CDCEE-DD82-4AED-8203-5CFE19E1C433}"/>
                    </a:ext>
                  </a:extLst>
                </p:cNvPr>
                <p:cNvSpPr/>
                <p:nvPr/>
              </p:nvSpPr>
              <p:spPr>
                <a:xfrm>
                  <a:off x="8173221" y="4051566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58CDCEE-DD82-4AED-8203-5CFE19E1C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221" y="4051566"/>
                  <a:ext cx="377988" cy="352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A13232B0-CDD2-4A71-83A4-B8D027B68775}"/>
                </a:ext>
              </a:extLst>
            </p:cNvPr>
            <p:cNvCxnSpPr>
              <a:cxnSpLocks/>
              <a:stCxn id="12" idx="0"/>
              <a:endCxn id="42" idx="5"/>
            </p:cNvCxnSpPr>
            <p:nvPr/>
          </p:nvCxnSpPr>
          <p:spPr>
            <a:xfrm rot="16200000" flipV="1">
              <a:off x="8052197" y="3741547"/>
              <a:ext cx="306187" cy="313851"/>
            </a:xfrm>
            <a:prstGeom prst="bentConnector3">
              <a:avLst>
                <a:gd name="adj1" fmla="val 9977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2D5DB5F-3DCA-4043-A3C4-01AEACF61099}"/>
                    </a:ext>
                  </a:extLst>
                </p:cNvPr>
                <p:cNvSpPr/>
                <p:nvPr/>
              </p:nvSpPr>
              <p:spPr>
                <a:xfrm>
                  <a:off x="10651030" y="3090243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2D5DB5F-3DCA-4043-A3C4-01AEACF610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030" y="3090243"/>
                  <a:ext cx="429669" cy="332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6B60526-794F-472D-8B54-F0BCBFF5DAAE}"/>
                    </a:ext>
                  </a:extLst>
                </p:cNvPr>
                <p:cNvSpPr/>
                <p:nvPr/>
              </p:nvSpPr>
              <p:spPr>
                <a:xfrm>
                  <a:off x="6673011" y="3100555"/>
                  <a:ext cx="625236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6B60526-794F-472D-8B54-F0BCBFF5DA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3011" y="3100555"/>
                  <a:ext cx="625236" cy="332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D81A20F-CF00-420F-9A10-1C2F3DFAA0DC}"/>
                </a:ext>
              </a:extLst>
            </p:cNvPr>
            <p:cNvGrpSpPr/>
            <p:nvPr/>
          </p:nvGrpSpPr>
          <p:grpSpPr>
            <a:xfrm rot="18900000">
              <a:off x="7837177" y="363978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DA17D05-E470-4F43-8A22-10DD21C5243D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72DBB1D-C9FE-4204-A98C-D32E86B4A668}"/>
                  </a:ext>
                </a:extLst>
              </p:cNvPr>
              <p:cNvCxnSpPr>
                <a:stCxn id="42" idx="0"/>
                <a:endCxn id="42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78B0D54-D6DC-4CDC-AAE4-32A37046C057}"/>
                  </a:ext>
                </a:extLst>
              </p:cNvPr>
              <p:cNvCxnSpPr>
                <a:cxnSpLocks/>
                <a:stCxn id="42" idx="2"/>
                <a:endCxn id="42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8AD6DD17-8587-4BB6-90C3-C51ACC869F9D}"/>
                </a:ext>
              </a:extLst>
            </p:cNvPr>
            <p:cNvCxnSpPr>
              <a:cxnSpLocks/>
            </p:cNvCxnSpPr>
            <p:nvPr/>
          </p:nvCxnSpPr>
          <p:spPr>
            <a:xfrm>
              <a:off x="6651655" y="3108363"/>
              <a:ext cx="1006445" cy="1482687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633B5638-77B1-43CC-B67A-42A876DA2803}"/>
                </a:ext>
              </a:extLst>
            </p:cNvPr>
            <p:cNvCxnSpPr>
              <a:cxnSpLocks/>
              <a:stCxn id="11" idx="0"/>
              <a:endCxn id="16" idx="1"/>
            </p:cNvCxnSpPr>
            <p:nvPr/>
          </p:nvCxnSpPr>
          <p:spPr>
            <a:xfrm rot="5400000" flipH="1" flipV="1">
              <a:off x="9350149" y="3443654"/>
              <a:ext cx="304085" cy="911740"/>
            </a:xfrm>
            <a:prstGeom prst="bentConnector3">
              <a:avLst>
                <a:gd name="adj1" fmla="val 9948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B39E3D8C-3263-424D-8195-688F79365CF2}"/>
                </a:ext>
              </a:extLst>
            </p:cNvPr>
            <p:cNvCxnSpPr>
              <a:cxnSpLocks/>
              <a:stCxn id="5" idx="0"/>
              <a:endCxn id="46" idx="4"/>
            </p:cNvCxnSpPr>
            <p:nvPr/>
          </p:nvCxnSpPr>
          <p:spPr>
            <a:xfrm rot="5400000" flipH="1" flipV="1">
              <a:off x="7858626" y="3013247"/>
              <a:ext cx="2009122" cy="2408549"/>
            </a:xfrm>
            <a:prstGeom prst="bentConnector3">
              <a:avLst>
                <a:gd name="adj1" fmla="val 2368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1ED8685F-6863-4A94-A6C7-B43309BCDFB0}"/>
                </a:ext>
              </a:extLst>
            </p:cNvPr>
            <p:cNvCxnSpPr>
              <a:cxnSpLocks/>
              <a:stCxn id="5" idx="0"/>
              <a:endCxn id="20" idx="3"/>
            </p:cNvCxnSpPr>
            <p:nvPr/>
          </p:nvCxnSpPr>
          <p:spPr>
            <a:xfrm rot="5400000" flipH="1" flipV="1">
              <a:off x="7348056" y="3523819"/>
              <a:ext cx="2009121" cy="1387407"/>
            </a:xfrm>
            <a:prstGeom prst="bentConnector3">
              <a:avLst>
                <a:gd name="adj1" fmla="val 32459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8F249-2531-4600-A47D-0DA7ED8959C2}"/>
                    </a:ext>
                  </a:extLst>
                </p:cNvPr>
                <p:cNvSpPr/>
                <p:nvPr/>
              </p:nvSpPr>
              <p:spPr>
                <a:xfrm>
                  <a:off x="8857327" y="4051566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8F249-2531-4600-A47D-0DA7ED8959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327" y="4051566"/>
                  <a:ext cx="377988" cy="352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80524CE-7E0C-41B4-9342-A24CD008C649}"/>
                </a:ext>
              </a:extLst>
            </p:cNvPr>
            <p:cNvGrpSpPr/>
            <p:nvPr/>
          </p:nvGrpSpPr>
          <p:grpSpPr>
            <a:xfrm>
              <a:off x="8903854" y="3368272"/>
              <a:ext cx="309700" cy="261610"/>
              <a:chOff x="9200413" y="1580986"/>
              <a:chExt cx="309700" cy="26161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F4A860B-BCE2-4247-9D1B-2D4C1BA8D882}"/>
                  </a:ext>
                </a:extLst>
              </p:cNvPr>
              <p:cNvSpPr/>
              <p:nvPr/>
            </p:nvSpPr>
            <p:spPr>
              <a:xfrm rot="18900000">
                <a:off x="9239390" y="1617718"/>
                <a:ext cx="211186" cy="21118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31ECC-37B3-4EAF-A27B-79B34F936543}"/>
                  </a:ext>
                </a:extLst>
              </p:cNvPr>
              <p:cNvSpPr txBox="1"/>
              <p:nvPr/>
            </p:nvSpPr>
            <p:spPr>
              <a:xfrm>
                <a:off x="9200413" y="1580986"/>
                <a:ext cx="3097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1-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CEFA988-15AD-4A0E-8168-288EA1B1210F}"/>
                </a:ext>
              </a:extLst>
            </p:cNvPr>
            <p:cNvCxnSpPr>
              <a:cxnSpLocks/>
            </p:cNvCxnSpPr>
            <p:nvPr/>
          </p:nvCxnSpPr>
          <p:spPr>
            <a:xfrm>
              <a:off x="6660728" y="3108243"/>
              <a:ext cx="441997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F0269BE-AC7C-4B20-8DED-1E3D3D69D41C}"/>
                </a:ext>
              </a:extLst>
            </p:cNvPr>
            <p:cNvCxnSpPr>
              <a:cxnSpLocks/>
              <a:stCxn id="42" idx="7"/>
            </p:cNvCxnSpPr>
            <p:nvPr/>
          </p:nvCxnSpPr>
          <p:spPr>
            <a:xfrm flipV="1">
              <a:off x="7942770" y="3108124"/>
              <a:ext cx="0" cy="53166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A9D1713-A21E-4B3C-BFBC-4A34FA502841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V="1">
              <a:off x="7942770" y="3850973"/>
              <a:ext cx="0" cy="685308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491FDFA-8F94-4D38-8FD6-F23CAAE74A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2770" y="4600574"/>
              <a:ext cx="0" cy="14525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B62CE3-D3F2-4EA5-80F9-25AF363CA63B}"/>
                </a:ext>
              </a:extLst>
            </p:cNvPr>
            <p:cNvGrpSpPr/>
            <p:nvPr/>
          </p:nvGrpSpPr>
          <p:grpSpPr>
            <a:xfrm rot="18900000">
              <a:off x="8940727" y="3001774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7938C92-330C-4FA0-A5C0-7581F733F40B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569E860-57C5-4D4E-9284-CCE4F011B14F}"/>
                  </a:ext>
                </a:extLst>
              </p:cNvPr>
              <p:cNvCxnSpPr>
                <a:stCxn id="20" idx="0"/>
                <a:endCxn id="20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E25CDB2-B63B-4D0B-8A14-D58867BF3E7A}"/>
                  </a:ext>
                </a:extLst>
              </p:cNvPr>
              <p:cNvCxnSpPr>
                <a:cxnSpLocks/>
                <a:stCxn id="20" idx="2"/>
                <a:endCxn id="20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F1B163-DD2C-43F0-9F5C-901DB8651839}"/>
                </a:ext>
              </a:extLst>
            </p:cNvPr>
            <p:cNvGrpSpPr/>
            <p:nvPr/>
          </p:nvGrpSpPr>
          <p:grpSpPr>
            <a:xfrm>
              <a:off x="9961869" y="3001774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F34F57D-49CC-40CA-880D-FE324A71B898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1D2F904-FC64-4482-A89F-C216917D4E5C}"/>
                  </a:ext>
                </a:extLst>
              </p:cNvPr>
              <p:cNvCxnSpPr>
                <a:stCxn id="46" idx="0"/>
                <a:endCxn id="46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9231D9-B0BB-4A83-ABAA-6C342AE6950F}"/>
                  </a:ext>
                </a:extLst>
              </p:cNvPr>
              <p:cNvCxnSpPr>
                <a:cxnSpLocks/>
                <a:stCxn id="46" idx="2"/>
                <a:endCxn id="46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522FFC-7C14-402A-A88C-E5206B88B442}"/>
                </a:ext>
              </a:extLst>
            </p:cNvPr>
            <p:cNvGrpSpPr/>
            <p:nvPr/>
          </p:nvGrpSpPr>
          <p:grpSpPr>
            <a:xfrm rot="18900000">
              <a:off x="9958062" y="364188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CC69F00-A3A2-4306-ACCA-AEFB95539162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0A625B2-06A9-4C0A-8E4A-1A037E143064}"/>
                  </a:ext>
                </a:extLst>
              </p:cNvPr>
              <p:cNvCxnSpPr>
                <a:stCxn id="16" idx="0"/>
                <a:endCxn id="16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3EDB34F-3DAD-4EC2-BBC1-5E17A2E549F2}"/>
                  </a:ext>
                </a:extLst>
              </p:cNvPr>
              <p:cNvCxnSpPr>
                <a:cxnSpLocks/>
                <a:stCxn id="16" idx="2"/>
                <a:endCxn id="16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074732-44E3-469A-9B4C-9676BFB665B4}"/>
                </a:ext>
              </a:extLst>
            </p:cNvPr>
            <p:cNvSpPr/>
            <p:nvPr/>
          </p:nvSpPr>
          <p:spPr>
            <a:xfrm>
              <a:off x="9726429" y="4051566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F438CF5-9B09-4251-9235-02493B254E99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8362215" y="4404476"/>
              <a:ext cx="0" cy="14926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8EB772C-E9D4-455D-929E-6BDD55792D00}"/>
                </a:ext>
              </a:extLst>
            </p:cNvPr>
            <p:cNvCxnSpPr>
              <a:stCxn id="8" idx="4"/>
            </p:cNvCxnSpPr>
            <p:nvPr/>
          </p:nvCxnSpPr>
          <p:spPr>
            <a:xfrm flipH="1">
              <a:off x="10364211" y="2473134"/>
              <a:ext cx="1" cy="63423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3980940-F63E-4A2F-A77B-CA5EDB56C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9704" y="5419527"/>
            <a:ext cx="3371850" cy="485775"/>
          </a:xfrm>
          <a:prstGeom prst="rect">
            <a:avLst/>
          </a:prstGeom>
        </p:spPr>
      </p:pic>
      <p:sp>
        <p:nvSpPr>
          <p:cNvPr id="120" name="Slide Number Placeholder 119">
            <a:extLst>
              <a:ext uri="{FF2B5EF4-FFF2-40B4-BE49-F238E27FC236}">
                <a16:creationId xmlns:a16="http://schemas.microsoft.com/office/drawing/2014/main" id="{585470F2-B63B-44BB-884C-438A844D9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485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E691-5B45-4C4D-8BA2-43FC3DA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 in biology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CF55-C84E-4437-9F8A-5AB983C9D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Protein secondary structure prediction (</a:t>
            </a:r>
            <a:r>
              <a:rPr lang="en-US" dirty="0" err="1"/>
              <a:t>AlphaFold</a:t>
            </a:r>
            <a:r>
              <a:rPr lang="en-US" dirty="0"/>
              <a:t>, Google DeepMind)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D3C9C-B634-457A-8CAD-B4CE20F87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1FF2C4-29FB-414F-BB7C-E8E131B4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581738"/>
            <a:ext cx="9620250" cy="37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9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A4CB-2C9F-410F-B6F1-37088FE9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57AE9-261D-4EB4-8374-C9D9D851C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 the future location of a ball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Without prior knowledge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9BD40-C3B1-47A9-85E4-EDC3D26901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362DFB-BB7C-42E6-8BF2-C1987D09E497}"/>
              </a:ext>
            </a:extLst>
          </p:cNvPr>
          <p:cNvGrpSpPr/>
          <p:nvPr/>
        </p:nvGrpSpPr>
        <p:grpSpPr>
          <a:xfrm>
            <a:off x="4128117" y="3429000"/>
            <a:ext cx="2929631" cy="2246050"/>
            <a:chOff x="4749554" y="3045041"/>
            <a:chExt cx="2929631" cy="22460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0501163-8E10-4277-A436-049D2DFF6687}"/>
                </a:ext>
              </a:extLst>
            </p:cNvPr>
            <p:cNvSpPr/>
            <p:nvPr/>
          </p:nvSpPr>
          <p:spPr>
            <a:xfrm>
              <a:off x="5517472" y="3693111"/>
              <a:ext cx="949910" cy="9499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E71AEE-8B10-4A7A-9139-770240117433}"/>
                </a:ext>
              </a:extLst>
            </p:cNvPr>
            <p:cNvCxnSpPr/>
            <p:nvPr/>
          </p:nvCxnSpPr>
          <p:spPr>
            <a:xfrm flipV="1">
              <a:off x="6365289" y="3045041"/>
              <a:ext cx="443884" cy="6480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DCB584-BA2F-4F34-89F2-6BF9AAD24CD8}"/>
                </a:ext>
              </a:extLst>
            </p:cNvPr>
            <p:cNvCxnSpPr>
              <a:cxnSpLocks/>
            </p:cNvCxnSpPr>
            <p:nvPr/>
          </p:nvCxnSpPr>
          <p:spPr>
            <a:xfrm>
              <a:off x="6587231" y="4492101"/>
              <a:ext cx="976544" cy="40426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3C48B4-D940-4D5D-97B1-5D56F7782F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9554" y="3369076"/>
              <a:ext cx="767918" cy="4305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2F047B-73CC-40FD-9867-5480E2E60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7623" y="4702312"/>
              <a:ext cx="248576" cy="58877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3D9824-EEF1-460E-89BD-42143D7DF849}"/>
                </a:ext>
              </a:extLst>
            </p:cNvPr>
            <p:cNvSpPr txBox="1"/>
            <p:nvPr/>
          </p:nvSpPr>
          <p:spPr>
            <a:xfrm>
              <a:off x="7235300" y="3723274"/>
              <a:ext cx="44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8545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E691-5B45-4C4D-8BA2-43FC3DA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 in biology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CF55-C84E-4437-9F8A-5AB983C9D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Transcription factor binding sites prediction (Shen et.al., 2018)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D3C9C-B634-457A-8CAD-B4CE20F87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76519-8E03-4D4C-963B-F822F9721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7257" r="72969" b="38201"/>
          <a:stretch/>
        </p:blipFill>
        <p:spPr>
          <a:xfrm>
            <a:off x="6714075" y="1961941"/>
            <a:ext cx="3793049" cy="42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12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8689-756E-4B8A-927D-4962C9FB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C819A-2B28-4F26-B0A6-BFE7307D6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Sequence modelling inefficient with MLPs and requires a completely different architecture</a:t>
            </a:r>
          </a:p>
          <a:p>
            <a:pPr lvl="1"/>
            <a:r>
              <a:rPr lang="en-US" sz="1800" dirty="0"/>
              <a:t>Variable length</a:t>
            </a:r>
          </a:p>
          <a:p>
            <a:pPr lvl="1"/>
            <a:r>
              <a:rPr lang="en-US" sz="1800" dirty="0"/>
              <a:t>Long-term dependencies</a:t>
            </a:r>
          </a:p>
          <a:p>
            <a:pPr lvl="1"/>
            <a:r>
              <a:rPr lang="en-US" sz="1800" dirty="0"/>
              <a:t>Maintain ordering</a:t>
            </a:r>
          </a:p>
          <a:p>
            <a:pPr lvl="1"/>
            <a:r>
              <a:rPr lang="en-US" sz="1800" dirty="0"/>
              <a:t>Share parameters</a:t>
            </a:r>
          </a:p>
          <a:p>
            <a:r>
              <a:rPr lang="en-US" sz="2000" dirty="0"/>
              <a:t>Recurrent neural networks (RNNs) can solve this to an extent (vanishing gradient)</a:t>
            </a:r>
          </a:p>
          <a:p>
            <a:r>
              <a:rPr lang="en-US" sz="2000" dirty="0"/>
              <a:t>Long-short term memory (LSTM) networks use gates to mitigate the vanishing gradient problem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70E05-44F0-40B5-B32B-C3B027CBA5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7FABA4-1AC2-41A6-B094-2A3BC4046458}"/>
              </a:ext>
            </a:extLst>
          </p:cNvPr>
          <p:cNvGrpSpPr/>
          <p:nvPr/>
        </p:nvGrpSpPr>
        <p:grpSpPr>
          <a:xfrm>
            <a:off x="6976085" y="506168"/>
            <a:ext cx="3676361" cy="3040800"/>
            <a:chOff x="3884661" y="2628802"/>
            <a:chExt cx="4398793" cy="363834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6FAC87A-9A74-423A-8FC4-AE80D4384668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38A4211-9CFB-4CEC-B041-FE196CACA1FE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38A4211-9CFB-4CEC-B041-FE196CACA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ACDE604-06BE-4160-A18C-D54ADB890C97}"/>
                    </a:ext>
                  </a:extLst>
                </p:cNvPr>
                <p:cNvSpPr/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ACDE604-06BE-4160-A18C-D54ADB890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4AF0DA-FFB9-4ED4-BD67-E7801EDA60F0}"/>
                </a:ext>
              </a:extLst>
            </p:cNvPr>
            <p:cNvSpPr/>
            <p:nvPr/>
          </p:nvSpPr>
          <p:spPr>
            <a:xfrm>
              <a:off x="5758775" y="4272875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F9E79D2D-1A1A-484E-B3B9-CDF3DEEB82C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3938313" y="4050527"/>
              <a:ext cx="2157687" cy="575258"/>
            </a:xfrm>
            <a:prstGeom prst="bentConnector4">
              <a:avLst>
                <a:gd name="adj1" fmla="val 42295"/>
                <a:gd name="adj2" fmla="val 1571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0CAED9C-0EFC-41B5-A836-B921B2E4BE18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rot="5400000" flipH="1" flipV="1">
              <a:off x="4875199" y="4601646"/>
              <a:ext cx="1196661" cy="1244941"/>
            </a:xfrm>
            <a:prstGeom prst="bentConnector3">
              <a:avLst>
                <a:gd name="adj1" fmla="val 7248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11EEF06-7610-48CA-8645-6BC530C61BD5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rot="5400000" flipH="1" flipV="1">
              <a:off x="7063669" y="3082858"/>
              <a:ext cx="222348" cy="215768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10FFD3CD-28D3-4291-8D8A-34FA133B6596}"/>
                </a:ext>
              </a:extLst>
            </p:cNvPr>
            <p:cNvCxnSpPr>
              <a:cxnSpLocks/>
              <a:stCxn id="8" idx="0"/>
              <a:endCxn id="7" idx="4"/>
            </p:cNvCxnSpPr>
            <p:nvPr/>
          </p:nvCxnSpPr>
          <p:spPr>
            <a:xfrm rot="5400000" flipH="1" flipV="1">
              <a:off x="6106193" y="3063306"/>
              <a:ext cx="1199377" cy="1219762"/>
            </a:xfrm>
            <a:prstGeom prst="bentConnector3">
              <a:avLst>
                <a:gd name="adj1" fmla="val 1849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1D3815-261B-4A61-A9BE-6AAFCD045483}"/>
                    </a:ext>
                  </a:extLst>
                </p:cNvPr>
                <p:cNvSpPr/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1D3815-261B-4A61-A9BE-6AAFCD0454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3AAFDD-1E54-4098-A3F2-E020AA11D821}"/>
                    </a:ext>
                  </a:extLst>
                </p:cNvPr>
                <p:cNvSpPr/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3AAFDD-1E54-4098-A3F2-E020AA11D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B2738C-A201-4DC6-BC0D-D407FEA17795}"/>
              </a:ext>
            </a:extLst>
          </p:cNvPr>
          <p:cNvGrpSpPr/>
          <p:nvPr/>
        </p:nvGrpSpPr>
        <p:grpSpPr>
          <a:xfrm>
            <a:off x="6960683" y="3391543"/>
            <a:ext cx="3688188" cy="3047922"/>
            <a:chOff x="3873212" y="2628802"/>
            <a:chExt cx="4402634" cy="36383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E814205-CAA6-4144-A264-AAB26F3F7AA7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BD7037-4005-4B43-A34C-54F07099A828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BD7037-4005-4B43-A34C-54F07099A8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56BD50-BD9D-41E7-857D-12608ACB4372}"/>
                    </a:ext>
                  </a:extLst>
                </p:cNvPr>
                <p:cNvSpPr/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56BD50-BD9D-41E7-857D-12608ACB43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6A868D-BE7E-4620-AEFE-C098DF9860E6}"/>
                </a:ext>
              </a:extLst>
            </p:cNvPr>
            <p:cNvSpPr/>
            <p:nvPr/>
          </p:nvSpPr>
          <p:spPr>
            <a:xfrm>
              <a:off x="5758775" y="4868088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26CB96B-5F08-4339-9F77-1F375AE815B7}"/>
                    </a:ext>
                  </a:extLst>
                </p:cNvPr>
                <p:cNvSpPr/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26CB96B-5F08-4339-9F77-1F375AE81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BBEB39-5FB7-421C-8755-8F89B3A25825}"/>
                    </a:ext>
                  </a:extLst>
                </p:cNvPr>
                <p:cNvSpPr/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BBEB39-5FB7-421C-8755-8F89B3A258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EFC450-0440-4D48-B12E-FAA8605286DC}"/>
                    </a:ext>
                  </a:extLst>
                </p:cNvPr>
                <p:cNvSpPr/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EFC450-0440-4D48-B12E-FAA860528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34CA0F-FA13-4777-A714-8A6F45EE0D79}"/>
                    </a:ext>
                  </a:extLst>
                </p:cNvPr>
                <p:cNvSpPr/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34CA0F-FA13-4777-A714-8A6F45EE0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F5708D-42D7-40F1-91DF-2F70C55375A1}"/>
                </a:ext>
              </a:extLst>
            </p:cNvPr>
            <p:cNvSpPr/>
            <p:nvPr/>
          </p:nvSpPr>
          <p:spPr>
            <a:xfrm>
              <a:off x="6774134" y="3919128"/>
              <a:ext cx="674450" cy="352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62BE00-1C5F-46D3-8D6B-F087C84E7C3C}"/>
                </a:ext>
              </a:extLst>
            </p:cNvPr>
            <p:cNvGrpSpPr/>
            <p:nvPr/>
          </p:nvGrpSpPr>
          <p:grpSpPr>
            <a:xfrm rot="18900000">
              <a:off x="5990407" y="409342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8BA36B0-2294-4EA9-BE80-44B8BEC0D064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140DE9B-97C6-4771-B210-B0525CD218EA}"/>
                  </a:ext>
                </a:extLst>
              </p:cNvPr>
              <p:cNvCxnSpPr>
                <a:stCxn id="58" idx="0"/>
                <a:endCxn id="58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E1EB0EA-2D2C-4F80-80BA-83060CD23A25}"/>
                  </a:ext>
                </a:extLst>
              </p:cNvPr>
              <p:cNvCxnSpPr>
                <a:cxnSpLocks/>
                <a:stCxn id="58" idx="2"/>
                <a:endCxn id="58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F8177A-6173-41ED-B0AE-5E0CBF4487D2}"/>
                </a:ext>
              </a:extLst>
            </p:cNvPr>
            <p:cNvGrpSpPr/>
            <p:nvPr/>
          </p:nvGrpSpPr>
          <p:grpSpPr>
            <a:xfrm rot="18900000">
              <a:off x="7005765" y="4447630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B233475-4593-48D9-BB1B-FBA2CAC027BE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E40D60C-0A5D-4965-A84A-07D8C80ED876}"/>
                  </a:ext>
                </a:extLst>
              </p:cNvPr>
              <p:cNvCxnSpPr>
                <a:stCxn id="55" idx="0"/>
                <a:endCxn id="5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C3C9ED9-DD2B-4552-88F8-99BE6F54D833}"/>
                  </a:ext>
                </a:extLst>
              </p:cNvPr>
              <p:cNvCxnSpPr>
                <a:cxnSpLocks/>
                <a:stCxn id="55" idx="2"/>
                <a:endCxn id="5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2D5656B9-5C44-4E92-BF3F-CB33F7D3DABA}"/>
                </a:ext>
              </a:extLst>
            </p:cNvPr>
            <p:cNvCxnSpPr>
              <a:cxnSpLocks/>
              <a:stCxn id="23" idx="0"/>
              <a:endCxn id="52" idx="3"/>
            </p:cNvCxnSpPr>
            <p:nvPr/>
          </p:nvCxnSpPr>
          <p:spPr>
            <a:xfrm rot="5400000" flipH="1" flipV="1">
              <a:off x="4444917" y="4347281"/>
              <a:ext cx="1041614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BF5954CC-4F05-4612-BFDE-B534FCF5AADD}"/>
                </a:ext>
              </a:extLst>
            </p:cNvPr>
            <p:cNvCxnSpPr>
              <a:cxnSpLocks/>
              <a:stCxn id="22" idx="0"/>
              <a:endCxn id="58" idx="1"/>
            </p:cNvCxnSpPr>
            <p:nvPr/>
          </p:nvCxnSpPr>
          <p:spPr>
            <a:xfrm rot="5400000" flipH="1" flipV="1">
              <a:off x="5389624" y="4267309"/>
              <a:ext cx="669070" cy="532494"/>
            </a:xfrm>
            <a:prstGeom prst="bentConnector3">
              <a:avLst>
                <a:gd name="adj1" fmla="val 9964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8509DB5A-E114-48AB-A466-0662EA710B7F}"/>
                </a:ext>
              </a:extLst>
            </p:cNvPr>
            <p:cNvCxnSpPr>
              <a:cxnSpLocks/>
              <a:stCxn id="24" idx="0"/>
              <a:endCxn id="55" idx="1"/>
            </p:cNvCxnSpPr>
            <p:nvPr/>
          </p:nvCxnSpPr>
          <p:spPr>
            <a:xfrm rot="5400000" flipH="1" flipV="1">
              <a:off x="6710294" y="4572619"/>
              <a:ext cx="314865" cy="276075"/>
            </a:xfrm>
            <a:prstGeom prst="bentConnector3">
              <a:avLst>
                <a:gd name="adj1" fmla="val 9950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8B6089E-D977-4960-A4D1-E98E84E47128}"/>
                </a:ext>
              </a:extLst>
            </p:cNvPr>
            <p:cNvCxnSpPr>
              <a:cxnSpLocks/>
              <a:stCxn id="58" idx="7"/>
              <a:endCxn id="49" idx="4"/>
            </p:cNvCxnSpPr>
            <p:nvPr/>
          </p:nvCxnSpPr>
          <p:spPr>
            <a:xfrm rot="16200000" flipV="1">
              <a:off x="5962958" y="3960384"/>
              <a:ext cx="266085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47E5CE0-E4E9-46D3-BCBD-F007032DF785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rot="16200000" flipH="1">
              <a:off x="7334078" y="4436097"/>
              <a:ext cx="684708" cy="113014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F2732C5F-3F66-466C-AE9C-2DAE5693DD56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rot="5400000" flipH="1" flipV="1">
              <a:off x="7579086" y="3254023"/>
              <a:ext cx="197379" cy="11328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F937BA2C-BF5C-4B6D-A8E8-627C7D8A6E47}"/>
                </a:ext>
              </a:extLst>
            </p:cNvPr>
            <p:cNvCxnSpPr>
              <a:stCxn id="18" idx="0"/>
              <a:endCxn id="23" idx="2"/>
            </p:cNvCxnSpPr>
            <p:nvPr/>
          </p:nvCxnSpPr>
          <p:spPr>
            <a:xfrm rot="5400000" flipH="1" flipV="1">
              <a:off x="4607667" y="5464390"/>
              <a:ext cx="601448" cy="114665"/>
            </a:xfrm>
            <a:prstGeom prst="bentConnector3">
              <a:avLst>
                <a:gd name="adj1" fmla="val 79562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390477DA-DC54-46D1-A41F-194BA70E935F}"/>
                </a:ext>
              </a:extLst>
            </p:cNvPr>
            <p:cNvCxnSpPr>
              <a:cxnSpLocks/>
              <a:stCxn id="18" idx="0"/>
              <a:endCxn id="22" idx="2"/>
            </p:cNvCxnSpPr>
            <p:nvPr/>
          </p:nvCxnSpPr>
          <p:spPr>
            <a:xfrm rot="5400000" flipH="1" flipV="1">
              <a:off x="4853763" y="5218298"/>
              <a:ext cx="601445" cy="606853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9841BC4-C24A-470D-80F8-D9357E0DF2A8}"/>
                </a:ext>
              </a:extLst>
            </p:cNvPr>
            <p:cNvCxnSpPr>
              <a:cxnSpLocks/>
              <a:stCxn id="18" idx="0"/>
              <a:endCxn id="20" idx="2"/>
            </p:cNvCxnSpPr>
            <p:nvPr/>
          </p:nvCxnSpPr>
          <p:spPr>
            <a:xfrm rot="5400000" flipH="1" flipV="1">
              <a:off x="5172805" y="4899252"/>
              <a:ext cx="601448" cy="1244941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A78A6A42-E7B4-4C28-8F14-9D753D078D77}"/>
                </a:ext>
              </a:extLst>
            </p:cNvPr>
            <p:cNvCxnSpPr>
              <a:cxnSpLocks/>
              <a:stCxn id="18" idx="0"/>
              <a:endCxn id="24" idx="2"/>
            </p:cNvCxnSpPr>
            <p:nvPr/>
          </p:nvCxnSpPr>
          <p:spPr>
            <a:xfrm rot="5400000" flipH="1" flipV="1">
              <a:off x="5489650" y="4582407"/>
              <a:ext cx="601448" cy="1878630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E9FE381-CD09-4B79-9098-CA81B9664BDB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924419" y="5220998"/>
              <a:ext cx="1041305" cy="121921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99ABF49-8B96-405D-A70F-AC928F3CE5D1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18" y="3720880"/>
              <a:ext cx="4217257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990FBB-1172-467A-A9AE-E87B3734CC7E}"/>
                </a:ext>
              </a:extLst>
            </p:cNvPr>
            <p:cNvCxnSpPr>
              <a:cxnSpLocks/>
              <a:stCxn id="55" idx="7"/>
              <a:endCxn id="25" idx="2"/>
            </p:cNvCxnSpPr>
            <p:nvPr/>
          </p:nvCxnSpPr>
          <p:spPr>
            <a:xfrm flipV="1">
              <a:off x="7111358" y="4272038"/>
              <a:ext cx="1" cy="17559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3F04A20-C6E9-4356-8E42-F943781DC192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7556358" y="3073498"/>
              <a:ext cx="0" cy="6126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3575712-3B25-4214-B315-9DCD4EA44016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8" y="3756506"/>
              <a:ext cx="0" cy="158165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5111CBB-39EE-44A7-89E4-37AAFDD11D81}"/>
                    </a:ext>
                  </a:extLst>
                </p:cNvPr>
                <p:cNvSpPr/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5111CBB-39EE-44A7-89E4-37AAFDD1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07F94C7-9A60-46F1-8FBC-29F04D4A38D3}"/>
                    </a:ext>
                  </a:extLst>
                </p:cNvPr>
                <p:cNvSpPr/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07F94C7-9A60-46F1-8FBC-29F04D4A38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633D949-4C88-4053-97C0-C698E7D4C238}"/>
                    </a:ext>
                  </a:extLst>
                </p:cNvPr>
                <p:cNvSpPr/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633D949-4C88-4053-97C0-C698E7D4C2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64ED878-EB58-406B-ADE7-C58B4A512B81}"/>
                </a:ext>
              </a:extLst>
            </p:cNvPr>
            <p:cNvGrpSpPr/>
            <p:nvPr/>
          </p:nvGrpSpPr>
          <p:grpSpPr>
            <a:xfrm rot="18900000">
              <a:off x="4860132" y="3615287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03D70F5-F36B-46B0-A265-B33EC8DFD453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DCE051-300C-4115-B8D9-92068DE1D39A}"/>
                  </a:ext>
                </a:extLst>
              </p:cNvPr>
              <p:cNvCxnSpPr>
                <a:stCxn id="52" idx="0"/>
                <a:endCxn id="52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2BA6447-1B2E-4BBF-BFA8-E115F682B866}"/>
                  </a:ext>
                </a:extLst>
              </p:cNvPr>
              <p:cNvCxnSpPr>
                <a:cxnSpLocks/>
                <a:stCxn id="52" idx="2"/>
                <a:endCxn id="52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BB3A061-06AC-4835-9427-E387EA5C268B}"/>
                </a:ext>
              </a:extLst>
            </p:cNvPr>
            <p:cNvGrpSpPr/>
            <p:nvPr/>
          </p:nvGrpSpPr>
          <p:grpSpPr>
            <a:xfrm>
              <a:off x="5990406" y="361615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AC33A20-1F8E-4EF5-9DC1-BBFA3265393D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7650E31-D034-48E3-9C69-F8A0325757EB}"/>
                  </a:ext>
                </a:extLst>
              </p:cNvPr>
              <p:cNvCxnSpPr>
                <a:stCxn id="49" idx="0"/>
                <a:endCxn id="4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C5CE67F-9DB8-4870-ADBC-B5D87A805F4B}"/>
                  </a:ext>
                </a:extLst>
              </p:cNvPr>
              <p:cNvCxnSpPr>
                <a:cxnSpLocks/>
                <a:stCxn id="49" idx="2"/>
                <a:endCxn id="4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44A2D4F-3CEE-4E20-B14D-4C241FDA4A0B}"/>
                </a:ext>
              </a:extLst>
            </p:cNvPr>
            <p:cNvCxnSpPr>
              <a:cxnSpLocks/>
              <a:stCxn id="20" idx="0"/>
              <a:endCxn id="58" idx="3"/>
            </p:cNvCxnSpPr>
            <p:nvPr/>
          </p:nvCxnSpPr>
          <p:spPr>
            <a:xfrm flipV="1">
              <a:off x="6096000" y="4304615"/>
              <a:ext cx="0" cy="56347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71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</a:t>
            </a:r>
            <a:r>
              <a:rPr lang="en-US" sz="1800">
                <a:hlinkClick r:id="rId2"/>
              </a:rPr>
              <a:t>/dlb-3-rnn</a:t>
            </a:r>
            <a:r>
              <a:rPr lang="en-US" sz="1800" dirty="0">
                <a:hlinkClick r:id="rId2"/>
              </a:rPr>
              <a:t>.ipynb</a:t>
            </a:r>
            <a:endParaRPr lang="en-US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buSzPts val="2000"/>
            </a:pPr>
            <a:r>
              <a:rPr lang="en-US" sz="2000" dirty="0" err="1"/>
              <a:t>Hochreiter</a:t>
            </a:r>
            <a:r>
              <a:rPr lang="en-US" sz="2000" dirty="0"/>
              <a:t>, S., &amp; </a:t>
            </a:r>
            <a:r>
              <a:rPr lang="en-US" sz="2000" dirty="0" err="1"/>
              <a:t>Schmidhuber</a:t>
            </a:r>
            <a:r>
              <a:rPr lang="en-US" sz="2000" dirty="0"/>
              <a:t>, J. (1997). Long Short-Term Memory. Neural Computation, 9(8), 1735–1780. </a:t>
            </a:r>
            <a:r>
              <a:rPr lang="en-US" sz="2000" dirty="0">
                <a:hlinkClick r:id="rId3"/>
              </a:rPr>
              <a:t>https://doi.org/10.1162/neco.1997.9.8.1735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Schuster, M., &amp; </a:t>
            </a:r>
            <a:r>
              <a:rPr lang="en-US" sz="2000" dirty="0" err="1"/>
              <a:t>Paliwal</a:t>
            </a:r>
            <a:r>
              <a:rPr lang="en-US" sz="2000" dirty="0"/>
              <a:t>, K. K. (1997). Bidirectional recurrent neural networks. IEEE Transactions on Signal Processing. </a:t>
            </a:r>
            <a:r>
              <a:rPr lang="en-US" sz="2000" dirty="0">
                <a:hlinkClick r:id="rId4"/>
              </a:rPr>
              <a:t>https://doi.org/10.1109/78.650093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Cho, K., Van </a:t>
            </a:r>
            <a:r>
              <a:rPr lang="en-US" sz="2000" dirty="0" err="1"/>
              <a:t>Merriënboer</a:t>
            </a:r>
            <a:r>
              <a:rPr lang="en-US" sz="2000" dirty="0"/>
              <a:t>, B., </a:t>
            </a:r>
            <a:r>
              <a:rPr lang="en-US" sz="2000" dirty="0" err="1"/>
              <a:t>Gulcehre</a:t>
            </a:r>
            <a:r>
              <a:rPr lang="en-US" sz="2000" dirty="0"/>
              <a:t>, C., </a:t>
            </a:r>
            <a:r>
              <a:rPr lang="en-US" sz="2000" dirty="0" err="1"/>
              <a:t>Bahdanau</a:t>
            </a:r>
            <a:r>
              <a:rPr lang="en-US" sz="2000" dirty="0"/>
              <a:t>, D., </a:t>
            </a:r>
            <a:r>
              <a:rPr lang="en-US" sz="2000" dirty="0" err="1"/>
              <a:t>Bougares</a:t>
            </a:r>
            <a:r>
              <a:rPr lang="en-US" sz="2000" dirty="0"/>
              <a:t>, F., </a:t>
            </a:r>
            <a:r>
              <a:rPr lang="en-US" sz="2000" dirty="0" err="1"/>
              <a:t>Schwenk</a:t>
            </a:r>
            <a:r>
              <a:rPr lang="en-US" sz="2000" dirty="0"/>
              <a:t>, H., &amp; </a:t>
            </a:r>
            <a:r>
              <a:rPr lang="en-US" sz="2000" dirty="0" err="1"/>
              <a:t>Bengio</a:t>
            </a:r>
            <a:r>
              <a:rPr lang="en-US" sz="2000" dirty="0"/>
              <a:t>, Y. (2014). Learning phrase representations using RNN encoder-decoder for statistical machine translation. Conference on Empirical Methods in Natural Language Processing, Proceedings of the Conference, 1724–1734. </a:t>
            </a:r>
            <a:r>
              <a:rPr lang="en-US" sz="2000" dirty="0">
                <a:hlinkClick r:id="rId5"/>
              </a:rPr>
              <a:t>https://doi.org/10.3115/v1/d14-1179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Shen, Z., Bao, W., &amp; Huang, D. S. (2018). Recurrent Neural Network for Predicting Transcription Factor Binding Sites. Scientific Reports. </a:t>
            </a:r>
            <a:r>
              <a:rPr lang="en-US" sz="2000" dirty="0">
                <a:hlinkClick r:id="rId6"/>
              </a:rPr>
              <a:t>https://doi.org/10.1038/s41598-018-33321-1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C861-371C-4A15-B0CB-194C6538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62DD6-1F88-4BA0-8579-DFA2936F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 the future location of a ball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With prior knowledge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1B0E0-86C2-4D7C-BC4E-2E6F8F2E94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ADD818-D56C-4B94-9484-90C2A64030E1}"/>
              </a:ext>
            </a:extLst>
          </p:cNvPr>
          <p:cNvSpPr/>
          <p:nvPr/>
        </p:nvSpPr>
        <p:spPr>
          <a:xfrm>
            <a:off x="6192174" y="3978915"/>
            <a:ext cx="949910" cy="94991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28E7FB-7F0E-4B4D-BFEA-10ADF7EEE40B}"/>
              </a:ext>
            </a:extLst>
          </p:cNvPr>
          <p:cNvSpPr/>
          <p:nvPr/>
        </p:nvSpPr>
        <p:spPr>
          <a:xfrm>
            <a:off x="5083944" y="3978915"/>
            <a:ext cx="949910" cy="94991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20F40-11C3-43B9-9FD3-BD26276B07A1}"/>
              </a:ext>
            </a:extLst>
          </p:cNvPr>
          <p:cNvSpPr/>
          <p:nvPr/>
        </p:nvSpPr>
        <p:spPr>
          <a:xfrm>
            <a:off x="3975714" y="3978915"/>
            <a:ext cx="949910" cy="9499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98314A-F78E-4779-B9BB-C2DCC93E83C4}"/>
              </a:ext>
            </a:extLst>
          </p:cNvPr>
          <p:cNvSpPr/>
          <p:nvPr/>
        </p:nvSpPr>
        <p:spPr>
          <a:xfrm>
            <a:off x="2867484" y="3978915"/>
            <a:ext cx="949910" cy="949910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497D62-5EBE-4447-8FEE-D9B473D39CAC}"/>
              </a:ext>
            </a:extLst>
          </p:cNvPr>
          <p:cNvCxnSpPr/>
          <p:nvPr/>
        </p:nvCxnSpPr>
        <p:spPr>
          <a:xfrm>
            <a:off x="7297445" y="4412202"/>
            <a:ext cx="13131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0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58E556-B855-42D3-AE3A-C3B20132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8937BC-A62B-4776-B4B7-43C173C70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So far, we have only seen predictive models for fixed input data dimensions: feed-forward models</a:t>
            </a:r>
          </a:p>
        </p:txBody>
      </p:sp>
      <p:pic>
        <p:nvPicPr>
          <p:cNvPr id="8" name="Google Shape;152;p15">
            <a:extLst>
              <a:ext uri="{FF2B5EF4-FFF2-40B4-BE49-F238E27FC236}">
                <a16:creationId xmlns:a16="http://schemas.microsoft.com/office/drawing/2014/main" id="{574347B0-BCCE-4A94-8C5C-C8B924CBAC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617" y="3095603"/>
            <a:ext cx="3752638" cy="219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7;p15">
            <a:extLst>
              <a:ext uri="{FF2B5EF4-FFF2-40B4-BE49-F238E27FC236}">
                <a16:creationId xmlns:a16="http://schemas.microsoft.com/office/drawing/2014/main" id="{662C4ACF-018D-4ACB-8AED-DF44737D95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494" y="4810648"/>
            <a:ext cx="5473011" cy="188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1;p15">
            <a:extLst>
              <a:ext uri="{FF2B5EF4-FFF2-40B4-BE49-F238E27FC236}">
                <a16:creationId xmlns:a16="http://schemas.microsoft.com/office/drawing/2014/main" id="{1582B97B-C66F-4B4E-BCDD-FE5CA25D26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5670" y="2476498"/>
            <a:ext cx="3482502" cy="23201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EA46FC-2A65-46CB-BE47-39DE9325F13E}"/>
              </a:ext>
            </a:extLst>
          </p:cNvPr>
          <p:cNvSpPr txBox="1"/>
          <p:nvPr/>
        </p:nvSpPr>
        <p:spPr>
          <a:xfrm>
            <a:off x="668354" y="5381965"/>
            <a:ext cx="177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Multi-layer </a:t>
            </a:r>
            <a:r>
              <a:rPr lang="en-US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perceptrons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D0CF0-8564-4BCF-BC61-C3AB9A05A5A5}"/>
              </a:ext>
            </a:extLst>
          </p:cNvPr>
          <p:cNvSpPr txBox="1"/>
          <p:nvPr/>
        </p:nvSpPr>
        <p:spPr>
          <a:xfrm>
            <a:off x="5797459" y="3904392"/>
            <a:ext cx="177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Convolutional 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52184-8A48-419A-A2F1-5BCCABAE2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881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4443-5895-4401-9827-695A16C0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0AFA7-2EBD-4031-AEB8-40B755570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What about sequences of data? 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Speech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Financial stock</a:t>
            </a:r>
          </a:p>
          <a:p>
            <a:r>
              <a:rPr lang="en-US" dirty="0"/>
              <a:t>In biology: sequencing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03F3B-783C-48BB-8229-1A4A89E533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A91AA-326B-4D43-947D-6E24E48F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127" y="743199"/>
            <a:ext cx="3137109" cy="1533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C129C3-AC53-4F7E-8C90-A95B93432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3" t="13061" r="15403" b="13061"/>
          <a:stretch/>
        </p:blipFill>
        <p:spPr>
          <a:xfrm>
            <a:off x="9077701" y="743199"/>
            <a:ext cx="2900249" cy="174503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D3BB4FD-97E4-4B7B-A202-CAE832558974}"/>
              </a:ext>
            </a:extLst>
          </p:cNvPr>
          <p:cNvGrpSpPr/>
          <p:nvPr/>
        </p:nvGrpSpPr>
        <p:grpSpPr>
          <a:xfrm>
            <a:off x="5339138" y="4712828"/>
            <a:ext cx="5135457" cy="1929284"/>
            <a:chOff x="3378228" y="4406503"/>
            <a:chExt cx="6261145" cy="23521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7B6F1B-C433-4B6D-A01B-4C77D1B3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8228" y="4406503"/>
              <a:ext cx="4032312" cy="235218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BFA044-B03D-4881-AFDF-335773A46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60" t="11123" r="14338" b="6174"/>
            <a:stretch/>
          </p:blipFill>
          <p:spPr>
            <a:xfrm rot="5400000">
              <a:off x="7390985" y="4473087"/>
              <a:ext cx="2153463" cy="2343313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C24F2B5-20B3-4782-88FD-76273FCC63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120"/>
          <a:stretch/>
        </p:blipFill>
        <p:spPr>
          <a:xfrm>
            <a:off x="3352800" y="2821217"/>
            <a:ext cx="5257800" cy="12155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FF06EF-FBAC-4770-8018-9F41BF233A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61" t="26141" r="28641" b="36221"/>
          <a:stretch/>
        </p:blipFill>
        <p:spPr>
          <a:xfrm>
            <a:off x="8971240" y="2768756"/>
            <a:ext cx="3006710" cy="192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Sequence</a:t>
            </a:r>
            <a:r>
              <a:rPr lang="nl-BE" dirty="0"/>
              <a:t> </a:t>
            </a:r>
            <a:r>
              <a:rPr lang="nl-BE" dirty="0" err="1"/>
              <a:t>modelling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375707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2202</Words>
  <Application>Microsoft Office PowerPoint</Application>
  <PresentationFormat>Widescreen</PresentationFormat>
  <Paragraphs>840</Paragraphs>
  <Slides>55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Wingdings</vt:lpstr>
      <vt:lpstr>Corbel</vt:lpstr>
      <vt:lpstr>Cambria Math</vt:lpstr>
      <vt:lpstr>Consolas</vt:lpstr>
      <vt:lpstr>Arial</vt:lpstr>
      <vt:lpstr>Calibri</vt:lpstr>
      <vt:lpstr>VIB_templates</vt:lpstr>
      <vt:lpstr>Deep Learning for Biology</vt:lpstr>
      <vt:lpstr>Recurrent Neural Networks</vt:lpstr>
      <vt:lpstr>Overview</vt:lpstr>
      <vt:lpstr>Introduction</vt:lpstr>
      <vt:lpstr>Introduction</vt:lpstr>
      <vt:lpstr>Introduction</vt:lpstr>
      <vt:lpstr>Introduction</vt:lpstr>
      <vt:lpstr>Introduction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Vanishing gradients</vt:lpstr>
      <vt:lpstr>Vanishing gradients</vt:lpstr>
      <vt:lpstr>Vanishing gradients</vt:lpstr>
      <vt:lpstr>Vanishing gradients</vt:lpstr>
      <vt:lpstr>Vanishing gradients</vt:lpstr>
      <vt:lpstr>Vanishing gradients</vt:lpstr>
      <vt:lpstr>Recurrent neural networks </vt:lpstr>
      <vt:lpstr>Long Short Term Memory Networks</vt:lpstr>
      <vt:lpstr>Recurrent neural networks</vt:lpstr>
      <vt:lpstr>Long short term memory (LSTM)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Variants of RNNs</vt:lpstr>
      <vt:lpstr>Bi-directional RNNs</vt:lpstr>
      <vt:lpstr>Multi-layer RNNs</vt:lpstr>
      <vt:lpstr>Gated recurrent unit (GRU)</vt:lpstr>
      <vt:lpstr>RNN applications in biology</vt:lpstr>
      <vt:lpstr>RNN applications in biology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90</cp:revision>
  <dcterms:modified xsi:type="dcterms:W3CDTF">2021-12-07T21:11:29Z</dcterms:modified>
</cp:coreProperties>
</file>